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59" r:id="rId6"/>
    <p:sldId id="260" r:id="rId7"/>
    <p:sldId id="261" r:id="rId8"/>
    <p:sldId id="262" r:id="rId9"/>
    <p:sldId id="263" r:id="rId10"/>
    <p:sldId id="264" r:id="rId11"/>
    <p:sldId id="265" r:id="rId12"/>
    <p:sldId id="266" r:id="rId13"/>
    <p:sldId id="269" r:id="rId14"/>
    <p:sldId id="270" r:id="rId15"/>
    <p:sldId id="271" r:id="rId16"/>
    <p:sldId id="272" r:id="rId17"/>
    <p:sldId id="273" r:id="rId18"/>
    <p:sldId id="274" r:id="rId19"/>
    <p:sldId id="275" r:id="rId20"/>
    <p:sldId id="276" r:id="rId21"/>
    <p:sldId id="277" r:id="rId22"/>
    <p:sldId id="26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295"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0CFC55-1EA8-42F9-9B20-1A41972E9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D135124-A2B7-4B21-8639-2B7068C7C2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A405A1B-E6DC-4675-B49B-80DFC93DB208}"/>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5" name="Footer Placeholder 4">
            <a:extLst>
              <a:ext uri="{FF2B5EF4-FFF2-40B4-BE49-F238E27FC236}">
                <a16:creationId xmlns="" xmlns:a16="http://schemas.microsoft.com/office/drawing/2014/main" id="{7830E064-0426-4E65-887F-26CD3E6EE5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AD6D3E9-AB28-41CC-83F4-BD40B73750D1}"/>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387465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1A8B5B-547F-4B4F-BD0E-6BA7173C98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54BD489-F139-49A4-A4C8-3E57D9C941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93F6DCE-BD53-4741-B09A-AAC8D7E4AC98}"/>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5" name="Footer Placeholder 4">
            <a:extLst>
              <a:ext uri="{FF2B5EF4-FFF2-40B4-BE49-F238E27FC236}">
                <a16:creationId xmlns="" xmlns:a16="http://schemas.microsoft.com/office/drawing/2014/main" id="{56096419-21D6-4E2C-AFE0-73D5C02AC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733452F-E8E1-4FE8-98FA-A07A5552E19F}"/>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133427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C2F8499-B2AA-49B4-B0C2-C38BFCA371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07F25174-C86C-49BA-9F2B-262C579F36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D919A39-A269-4C03-B28D-97D3449F00D4}"/>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5" name="Footer Placeholder 4">
            <a:extLst>
              <a:ext uri="{FF2B5EF4-FFF2-40B4-BE49-F238E27FC236}">
                <a16:creationId xmlns="" xmlns:a16="http://schemas.microsoft.com/office/drawing/2014/main" id="{C0EC1CC0-7BC3-478F-8FBB-409511825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4ED60B6-235B-4A52-BA5E-CFB4C51857AA}"/>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1617468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05E1B2-0240-4208-BE75-3B1D0F2930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45DA51D-BB73-4DBA-8A14-AE1393474C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101D369-B492-4C91-BFA3-CE275BCA9E1B}"/>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5" name="Footer Placeholder 4">
            <a:extLst>
              <a:ext uri="{FF2B5EF4-FFF2-40B4-BE49-F238E27FC236}">
                <a16:creationId xmlns="" xmlns:a16="http://schemas.microsoft.com/office/drawing/2014/main" id="{9EA47880-3687-471E-B9A0-6A43FBB91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31762F8-8655-4D3A-B2EE-B951D006C9D5}"/>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1489719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60F3E2-A1A6-427E-B85F-C32C308083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A814C10A-4914-428E-A8ED-842A02541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A78E3E58-4D71-4165-9818-F975315D7508}"/>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5" name="Footer Placeholder 4">
            <a:extLst>
              <a:ext uri="{FF2B5EF4-FFF2-40B4-BE49-F238E27FC236}">
                <a16:creationId xmlns="" xmlns:a16="http://schemas.microsoft.com/office/drawing/2014/main" id="{0600EC8A-E779-44A1-8863-A23B14B21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02B60DB-D4FD-48B2-B6ED-D22D21CFCBD0}"/>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106101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561E65-33A9-47E7-9CB3-422F56188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41CE6B3-07DB-4A33-A759-A1AB7E6AA3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C2A9C0E8-A125-4DFE-B9C0-0C04FA6157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5B03ED92-BD10-4E69-BC78-7C9D015C5DD1}"/>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6" name="Footer Placeholder 5">
            <a:extLst>
              <a:ext uri="{FF2B5EF4-FFF2-40B4-BE49-F238E27FC236}">
                <a16:creationId xmlns="" xmlns:a16="http://schemas.microsoft.com/office/drawing/2014/main" id="{E13A489B-16B4-4CBC-BCE2-38AE565C9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4B68658-6C5A-48A4-B610-44207D197631}"/>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151509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DE8D4B-CF88-48C8-AFA3-F60C7FBD33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86CB15A9-2F3F-4781-991A-6F581BA56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761C0B4F-782E-474A-8FA0-91F393ACD47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7DCC6270-C1B7-48A0-8F24-3AB6F4848F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DF77ED26-32C0-457A-92E4-F135A178FD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CD533A7D-26AA-47E7-B5D5-767813ADDECF}"/>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8" name="Footer Placeholder 7">
            <a:extLst>
              <a:ext uri="{FF2B5EF4-FFF2-40B4-BE49-F238E27FC236}">
                <a16:creationId xmlns="" xmlns:a16="http://schemas.microsoft.com/office/drawing/2014/main" id="{2F187186-E8E1-4366-8113-E5AB6565A0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E53475D5-228E-43DB-8D9D-AD5FD694F708}"/>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1910145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D6CA59-A930-42BC-8DE4-2A9D4B201A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65798EB-BA7B-4DAB-8ABC-E07EFC377F4A}"/>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4" name="Footer Placeholder 3">
            <a:extLst>
              <a:ext uri="{FF2B5EF4-FFF2-40B4-BE49-F238E27FC236}">
                <a16:creationId xmlns="" xmlns:a16="http://schemas.microsoft.com/office/drawing/2014/main" id="{7AC7C283-07D0-46AE-9020-CFF095C04E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FE7B99F-A9E1-4987-9CA4-0B685F6379D9}"/>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3068379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DC284FB-C098-4B4B-9557-2F33347DEF2A}"/>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3" name="Footer Placeholder 2">
            <a:extLst>
              <a:ext uri="{FF2B5EF4-FFF2-40B4-BE49-F238E27FC236}">
                <a16:creationId xmlns="" xmlns:a16="http://schemas.microsoft.com/office/drawing/2014/main" id="{D09C5385-769F-4EE1-893E-9FD8D34F98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BCFE08E6-E386-469D-BB77-2221C66AC253}"/>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783287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657ABC-0FBE-4C2A-B41F-F6D7B98FA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3C924E80-7AB1-4D00-9228-013F58251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990031D-6D04-4C1F-A900-8EDD6C0C6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54886489-900C-4B43-BF81-71752BBFA4DF}"/>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6" name="Footer Placeholder 5">
            <a:extLst>
              <a:ext uri="{FF2B5EF4-FFF2-40B4-BE49-F238E27FC236}">
                <a16:creationId xmlns="" xmlns:a16="http://schemas.microsoft.com/office/drawing/2014/main" id="{D4EC46DB-592A-4851-BD8F-8F4C911B4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4BA2AAA-9D61-4327-AD0E-F9CA2715DB3C}"/>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2021345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0A478B-81F3-4BF6-B83C-15DD94356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51D949D-30ED-4FC1-A8FD-288D12B96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AE7DB8D3-A322-48C2-AF79-0BA036C23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A3A77CF-1692-4051-85A7-C763F80CFD62}"/>
              </a:ext>
            </a:extLst>
          </p:cNvPr>
          <p:cNvSpPr>
            <a:spLocks noGrp="1"/>
          </p:cNvSpPr>
          <p:nvPr>
            <p:ph type="dt" sz="half" idx="10"/>
          </p:nvPr>
        </p:nvSpPr>
        <p:spPr/>
        <p:txBody>
          <a:bodyPr/>
          <a:lstStyle/>
          <a:p>
            <a:fld id="{37EBD184-283C-4DED-BD28-7C83C0F6F003}" type="datetimeFigureOut">
              <a:rPr lang="en-US" smtClean="0"/>
              <a:t>4/10/2019</a:t>
            </a:fld>
            <a:endParaRPr lang="en-US"/>
          </a:p>
        </p:txBody>
      </p:sp>
      <p:sp>
        <p:nvSpPr>
          <p:cNvPr id="6" name="Footer Placeholder 5">
            <a:extLst>
              <a:ext uri="{FF2B5EF4-FFF2-40B4-BE49-F238E27FC236}">
                <a16:creationId xmlns="" xmlns:a16="http://schemas.microsoft.com/office/drawing/2014/main" id="{B39B6DB2-8E0E-4C86-8A12-4D6B829BED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64D70F0-38E4-4016-943C-34BED86DDC77}"/>
              </a:ext>
            </a:extLst>
          </p:cNvPr>
          <p:cNvSpPr>
            <a:spLocks noGrp="1"/>
          </p:cNvSpPr>
          <p:nvPr>
            <p:ph type="sldNum" sz="quarter" idx="12"/>
          </p:nvPr>
        </p:nvSpPr>
        <p:spPr/>
        <p:txBody>
          <a:bodyPr/>
          <a:lstStyle/>
          <a:p>
            <a:fld id="{4B1E0D9E-3C84-4381-9E90-A4ACB6719520}" type="slidenum">
              <a:rPr lang="en-US" smtClean="0"/>
              <a:t>‹#›</a:t>
            </a:fld>
            <a:endParaRPr lang="en-US"/>
          </a:p>
        </p:txBody>
      </p:sp>
    </p:spTree>
    <p:extLst>
      <p:ext uri="{BB962C8B-B14F-4D97-AF65-F5344CB8AC3E}">
        <p14:creationId xmlns:p14="http://schemas.microsoft.com/office/powerpoint/2010/main" val="418971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B540F70-97CC-492B-ABAD-06BFA3EBA8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C0812291-0232-408A-ACA6-6B5BF1AA1B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AD3BF49-40F1-4B99-BB30-F37A39143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BD184-283C-4DED-BD28-7C83C0F6F003}" type="datetimeFigureOut">
              <a:rPr lang="en-US" smtClean="0"/>
              <a:t>4/10/2019</a:t>
            </a:fld>
            <a:endParaRPr lang="en-US"/>
          </a:p>
        </p:txBody>
      </p:sp>
      <p:sp>
        <p:nvSpPr>
          <p:cNvPr id="5" name="Footer Placeholder 4">
            <a:extLst>
              <a:ext uri="{FF2B5EF4-FFF2-40B4-BE49-F238E27FC236}">
                <a16:creationId xmlns="" xmlns:a16="http://schemas.microsoft.com/office/drawing/2014/main" id="{C532D95A-B9BC-4D1F-A9CE-9A3A255AF9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493D1F7-194B-4DB3-B4E5-4BEE2ADC9D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1E0D9E-3C84-4381-9E90-A4ACB6719520}" type="slidenum">
              <a:rPr lang="en-US" smtClean="0"/>
              <a:t>‹#›</a:t>
            </a:fld>
            <a:endParaRPr lang="en-US"/>
          </a:p>
        </p:txBody>
      </p:sp>
    </p:spTree>
    <p:extLst>
      <p:ext uri="{BB962C8B-B14F-4D97-AF65-F5344CB8AC3E}">
        <p14:creationId xmlns:p14="http://schemas.microsoft.com/office/powerpoint/2010/main" val="4226472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http://adg.stanford.edu/aa208/dynamics/images/smallaxes.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35B67B-6885-465E-8FD3-B75A3354B81A}"/>
              </a:ext>
            </a:extLst>
          </p:cNvPr>
          <p:cNvSpPr>
            <a:spLocks noGrp="1"/>
          </p:cNvSpPr>
          <p:nvPr>
            <p:ph type="ctrTitle"/>
          </p:nvPr>
        </p:nvSpPr>
        <p:spPr/>
        <p:txBody>
          <a:bodyPr/>
          <a:lstStyle/>
          <a:p>
            <a:r>
              <a:rPr lang="en-US" dirty="0"/>
              <a:t>Equations of Motion</a:t>
            </a:r>
          </a:p>
        </p:txBody>
      </p:sp>
      <p:sp>
        <p:nvSpPr>
          <p:cNvPr id="3" name="Subtitle 2">
            <a:extLst>
              <a:ext uri="{FF2B5EF4-FFF2-40B4-BE49-F238E27FC236}">
                <a16:creationId xmlns="" xmlns:a16="http://schemas.microsoft.com/office/drawing/2014/main" id="{3474F063-CDEC-4012-9431-225D15E5848F}"/>
              </a:ext>
            </a:extLst>
          </p:cNvPr>
          <p:cNvSpPr>
            <a:spLocks noGrp="1"/>
          </p:cNvSpPr>
          <p:nvPr>
            <p:ph type="subTitle" idx="1"/>
          </p:nvPr>
        </p:nvSpPr>
        <p:spPr/>
        <p:txBody>
          <a:bodyPr/>
          <a:lstStyle/>
          <a:p>
            <a:r>
              <a:rPr lang="en-US" dirty="0"/>
              <a:t>Stability and Control </a:t>
            </a:r>
          </a:p>
          <a:p>
            <a:r>
              <a:rPr lang="en-US" dirty="0"/>
              <a:t>Dr. E. A.  Adjei</a:t>
            </a:r>
          </a:p>
          <a:p>
            <a:r>
              <a:rPr lang="en-US" dirty="0"/>
              <a:t>Unit Three</a:t>
            </a:r>
          </a:p>
          <a:p>
            <a:endParaRPr lang="en-US" dirty="0"/>
          </a:p>
        </p:txBody>
      </p:sp>
    </p:spTree>
    <p:extLst>
      <p:ext uri="{BB962C8B-B14F-4D97-AF65-F5344CB8AC3E}">
        <p14:creationId xmlns:p14="http://schemas.microsoft.com/office/powerpoint/2010/main" val="2404766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14EA89B2-C75A-42DC-A18B-D8FDFE58A298}"/>
                  </a:ext>
                </a:extLst>
              </p:cNvPr>
              <p:cNvSpPr>
                <a:spLocks noGrp="1"/>
              </p:cNvSpPr>
              <p:nvPr>
                <p:ph idx="1"/>
              </p:nvPr>
            </p:nvSpPr>
            <p:spPr>
              <a:xfrm>
                <a:off x="838200" y="577516"/>
                <a:ext cx="10515600" cy="6280484"/>
              </a:xfrm>
            </p:spPr>
            <p:txBody>
              <a:bodyPr/>
              <a:lstStyle/>
              <a:p>
                <a:pPr algn="just"/>
                <a:r>
                  <a:rPr lang="en-GB" dirty="0"/>
                  <a:t>When the aeroplane is disturbed from its initial flight condition the axes move with the airframe and the motion is quantified in terms of perturbation variables referred to the moving axes. The way in which the axes may be fixed in the airframe is arbitrary, although it is preferable to use an accepted standard orientation. The most general axis system is known as a body axis system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𝑏</m:t>
                        </m:r>
                      </m:sub>
                    </m:sSub>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𝑏</m:t>
                        </m:r>
                      </m:sub>
                    </m:sSub>
                    <m:sSub>
                      <m:sSubPr>
                        <m:ctrlPr>
                          <a:rPr lang="en-US"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𝑏</m:t>
                        </m:r>
                      </m:sub>
                    </m:sSub>
                  </m:oMath>
                </a14:m>
                <a:r>
                  <a:rPr lang="en-GB" dirty="0"/>
                  <a:t> which is fixed in the aeroplane as shown in </a:t>
                </a:r>
                <a:r>
                  <a:rPr lang="en-GB" dirty="0" smtClean="0"/>
                  <a:t>Figure </a:t>
                </a:r>
                <a:r>
                  <a:rPr lang="en-GB" dirty="0"/>
                  <a:t>2.</a:t>
                </a:r>
              </a:p>
              <a:p>
                <a:pPr algn="just"/>
                <a:r>
                  <a:rPr lang="en-GB" dirty="0"/>
                  <a:t> The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𝑏</m:t>
                        </m:r>
                      </m:sub>
                    </m:sSub>
                    <m:sSub>
                      <m:sSubPr>
                        <m:ctrlPr>
                          <a:rPr lang="en-US"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𝑏</m:t>
                        </m:r>
                      </m:sub>
                    </m:sSub>
                  </m:oMath>
                </a14:m>
                <a:r>
                  <a:rPr lang="en-GB" dirty="0"/>
                  <a:t> plane defines the plane of symmetry of the aeroplane and it is convenient to arrange the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𝑏</m:t>
                        </m:r>
                      </m:sub>
                    </m:sSub>
                  </m:oMath>
                </a14:m>
                <a:r>
                  <a:rPr lang="en-GB" dirty="0"/>
                  <a:t>  axis such that it is parallel to the geometrical horizontal fuselage datum.  Thus, in normal flight attitudes, the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𝑏</m:t>
                        </m:r>
                      </m:sub>
                    </m:sSub>
                  </m:oMath>
                </a14:m>
                <a:r>
                  <a:rPr lang="en-GB" dirty="0"/>
                  <a:t>axis is directed to starboard and the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𝑏</m:t>
                        </m:r>
                      </m:sub>
                    </m:sSub>
                  </m:oMath>
                </a14:m>
                <a:r>
                  <a:rPr lang="en-GB" dirty="0"/>
                  <a:t>axis is directed downwards. The origin </a:t>
                </a:r>
                <a14:m>
                  <m:oMath xmlns:m="http://schemas.openxmlformats.org/officeDocument/2006/math">
                    <m:r>
                      <a:rPr lang="en-GB" i="1">
                        <a:latin typeface="Cambria Math" panose="02040503050406030204" pitchFamily="18" charset="0"/>
                      </a:rPr>
                      <m:t>𝑂</m:t>
                    </m:r>
                  </m:oMath>
                </a14:m>
                <a:r>
                  <a:rPr lang="en-GB" dirty="0"/>
                  <a:t>of the axes is fixed at a convenient reference point in the airframe which is usually, but not necessarily, coincident with the centre gravity.</a:t>
                </a:r>
                <a:endParaRPr lang="en-US" dirty="0"/>
              </a:p>
              <a:p>
                <a:pPr algn="just"/>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14EA89B2-C75A-42DC-A18B-D8FDFE58A298}"/>
                  </a:ext>
                </a:extLst>
              </p:cNvPr>
              <p:cNvSpPr>
                <a:spLocks noGrp="1" noRot="1" noChangeAspect="1" noMove="1" noResize="1" noEditPoints="1" noAdjustHandles="1" noChangeArrowheads="1" noChangeShapeType="1" noTextEdit="1"/>
              </p:cNvSpPr>
              <p:nvPr>
                <p:ph idx="1"/>
              </p:nvPr>
            </p:nvSpPr>
            <p:spPr>
              <a:xfrm>
                <a:off x="838200" y="577516"/>
                <a:ext cx="10515600" cy="6280484"/>
              </a:xfrm>
              <a:blipFill rotWithShape="0">
                <a:blip r:embed="rId2"/>
                <a:stretch>
                  <a:fillRect l="-1043" t="-1650" r="-1159"/>
                </a:stretch>
              </a:blipFill>
            </p:spPr>
            <p:txBody>
              <a:bodyPr/>
              <a:lstStyle/>
              <a:p>
                <a:r>
                  <a:rPr lang="en-US">
                    <a:noFill/>
                  </a:rPr>
                  <a:t> </a:t>
                </a:r>
              </a:p>
            </p:txBody>
          </p:sp>
        </mc:Fallback>
      </mc:AlternateContent>
    </p:spTree>
    <p:extLst>
      <p:ext uri="{BB962C8B-B14F-4D97-AF65-F5344CB8AC3E}">
        <p14:creationId xmlns:p14="http://schemas.microsoft.com/office/powerpoint/2010/main" val="202127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A769E35-E45A-4CF6-86A9-8178354DA6F0}"/>
              </a:ext>
            </a:extLst>
          </p:cNvPr>
          <p:cNvSpPr>
            <a:spLocks noGrp="1"/>
          </p:cNvSpPr>
          <p:nvPr>
            <p:ph idx="1"/>
          </p:nvPr>
        </p:nvSpPr>
        <p:spPr>
          <a:xfrm>
            <a:off x="838200" y="1491916"/>
            <a:ext cx="10515600" cy="4685047"/>
          </a:xfrm>
        </p:spPr>
        <p:txBody>
          <a:bodyPr/>
          <a:lstStyle/>
          <a:p>
            <a:pPr algn="just"/>
            <a:r>
              <a:rPr lang="en-GB" dirty="0"/>
              <a:t>Body axes tend to be used with missile and rocket configurations. It is often convenient to choose these coordinates in such a way that they are aligned with a set of reference coordinates defining the aircraft geometry: z is perpendicular to the fuselage reference plane and y to the symmetry plane. </a:t>
            </a:r>
          </a:p>
          <a:p>
            <a:pPr algn="just"/>
            <a:r>
              <a:rPr lang="en-GB" dirty="0"/>
              <a:t>Sometimes we choose the body axes to be aligned with the vehicle principle axes. The origin is generally taken at the aeroplane </a:t>
            </a:r>
            <a:r>
              <a:rPr lang="en-GB" dirty="0" err="1"/>
              <a:t>center</a:t>
            </a:r>
            <a:r>
              <a:rPr lang="en-GB" dirty="0"/>
              <a:t> of gravity or at a fixed reference location relative to the geometry.</a:t>
            </a:r>
            <a:endParaRPr lang="en-US" dirty="0"/>
          </a:p>
        </p:txBody>
      </p:sp>
    </p:spTree>
    <p:extLst>
      <p:ext uri="{BB962C8B-B14F-4D97-AF65-F5344CB8AC3E}">
        <p14:creationId xmlns:p14="http://schemas.microsoft.com/office/powerpoint/2010/main" val="169305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04DC7A9-DB31-445B-8ADF-5DD0D27A8F2A}"/>
              </a:ext>
            </a:extLst>
          </p:cNvPr>
          <p:cNvSpPr>
            <a:spLocks noGrp="1"/>
          </p:cNvSpPr>
          <p:nvPr>
            <p:ph idx="1"/>
          </p:nvPr>
        </p:nvSpPr>
        <p:spPr>
          <a:xfrm>
            <a:off x="549442" y="574341"/>
            <a:ext cx="10515600" cy="4351338"/>
          </a:xfrm>
        </p:spPr>
        <p:txBody>
          <a:bodyPr/>
          <a:lstStyle/>
          <a:p>
            <a:r>
              <a:rPr lang="en-GB" dirty="0"/>
              <a:t>Figure 2b: Moving axes systems</a:t>
            </a:r>
            <a:endParaRPr lang="en-US" dirty="0"/>
          </a:p>
          <a:p>
            <a:endParaRPr lang="en-US" dirty="0"/>
          </a:p>
        </p:txBody>
      </p:sp>
      <p:pic>
        <p:nvPicPr>
          <p:cNvPr id="4" name="Picture 3" descr="scan0008">
            <a:extLst>
              <a:ext uri="{FF2B5EF4-FFF2-40B4-BE49-F238E27FC236}">
                <a16:creationId xmlns="" xmlns:a16="http://schemas.microsoft.com/office/drawing/2014/main" id="{64413234-195D-41A1-82D6-43B554393B44}"/>
              </a:ext>
            </a:extLst>
          </p:cNvPr>
          <p:cNvPicPr/>
          <p:nvPr/>
        </p:nvPicPr>
        <p:blipFill>
          <a:blip r:embed="rId2"/>
          <a:srcRect b="4382"/>
          <a:stretch>
            <a:fillRect/>
          </a:stretch>
        </p:blipFill>
        <p:spPr bwMode="auto">
          <a:xfrm>
            <a:off x="673768" y="1235242"/>
            <a:ext cx="10515600" cy="5213684"/>
          </a:xfrm>
          <a:prstGeom prst="rect">
            <a:avLst/>
          </a:prstGeom>
          <a:noFill/>
          <a:ln w="9525">
            <a:noFill/>
            <a:miter lim="800000"/>
            <a:headEnd/>
            <a:tailEnd/>
          </a:ln>
        </p:spPr>
      </p:pic>
    </p:spTree>
    <p:extLst>
      <p:ext uri="{BB962C8B-B14F-4D97-AF65-F5344CB8AC3E}">
        <p14:creationId xmlns:p14="http://schemas.microsoft.com/office/powerpoint/2010/main" val="4233767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14FD69-DCA3-4E69-8320-1B2A1DE8E163}"/>
              </a:ext>
            </a:extLst>
          </p:cNvPr>
          <p:cNvSpPr>
            <a:spLocks noGrp="1"/>
          </p:cNvSpPr>
          <p:nvPr>
            <p:ph type="title"/>
          </p:nvPr>
        </p:nvSpPr>
        <p:spPr>
          <a:xfrm>
            <a:off x="838200" y="208547"/>
            <a:ext cx="10515600" cy="1325563"/>
          </a:xfrm>
        </p:spPr>
        <p:txBody>
          <a:bodyPr/>
          <a:lstStyle/>
          <a:p>
            <a:r>
              <a:rPr lang="en-US" dirty="0"/>
              <a:t>Stability, wind and aerodynamic Axes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D7B7E5A-6382-44C1-9F58-08E50F061DB2}"/>
                  </a:ext>
                </a:extLst>
              </p:cNvPr>
              <p:cNvSpPr>
                <a:spLocks noGrp="1"/>
              </p:cNvSpPr>
              <p:nvPr>
                <p:ph idx="1"/>
              </p:nvPr>
            </p:nvSpPr>
            <p:spPr>
              <a:xfrm>
                <a:off x="709863" y="1325563"/>
                <a:ext cx="10515600" cy="5532437"/>
              </a:xfrm>
            </p:spPr>
            <p:txBody>
              <a:bodyPr>
                <a:normAutofit/>
              </a:bodyPr>
              <a:lstStyle/>
              <a:p>
                <a:pPr marL="0" indent="0" algn="just">
                  <a:buNone/>
                </a:pPr>
                <a:r>
                  <a:rPr lang="en-GB" dirty="0"/>
                  <a:t>It is often convenient to define a set of aeroplane fixed axes such that the </a:t>
                </a:r>
                <a14:m>
                  <m:oMath xmlns:m="http://schemas.openxmlformats.org/officeDocument/2006/math">
                    <m:r>
                      <a:rPr lang="en-GB" i="1">
                        <a:latin typeface="Cambria Math" panose="02040503050406030204" pitchFamily="18" charset="0"/>
                      </a:rPr>
                      <m:t>𝑂𝑥</m:t>
                    </m:r>
                    <m:r>
                      <a:rPr lang="en-GB" i="1">
                        <a:latin typeface="Cambria Math" panose="02040503050406030204" pitchFamily="18" charset="0"/>
                      </a:rPr>
                      <m:t> </m:t>
                    </m:r>
                  </m:oMath>
                </a14:m>
                <a:r>
                  <a:rPr lang="en-GB" dirty="0"/>
                  <a:t>axis is parallel to the total velocity vector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𝑜</m:t>
                        </m:r>
                      </m:sub>
                    </m:sSub>
                  </m:oMath>
                </a14:m>
                <a:r>
                  <a:rPr lang="en-GB" dirty="0"/>
                  <a:t> as shown in Figure 2b. Such axes are called aerodynamic, wind or stability axes. In steady symmetric flight, wind axes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𝑤</m:t>
                        </m:r>
                      </m:sub>
                    </m:sSub>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𝑤</m:t>
                        </m:r>
                      </m:sub>
                    </m:sSub>
                    <m:sSub>
                      <m:sSubPr>
                        <m:ctrlPr>
                          <a:rPr lang="en-US"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𝑤</m:t>
                        </m:r>
                      </m:sub>
                    </m:sSub>
                  </m:oMath>
                </a14:m>
                <a:r>
                  <a:rPr lang="en-GB" dirty="0"/>
                  <a:t>) are just a perpendicular version of body axes which are rotated about the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𝑏</m:t>
                        </m:r>
                      </m:sub>
                    </m:sSub>
                  </m:oMath>
                </a14:m>
                <a:r>
                  <a:rPr lang="en-GB" dirty="0"/>
                  <a:t>axis through the steady body incidence angle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𝛼</m:t>
                        </m:r>
                      </m:e>
                      <m:sub>
                        <m:r>
                          <a:rPr lang="en-GB" i="1">
                            <a:latin typeface="Cambria Math" panose="02040503050406030204" pitchFamily="18" charset="0"/>
                          </a:rPr>
                          <m:t>𝑒</m:t>
                        </m:r>
                      </m:sub>
                    </m:sSub>
                  </m:oMath>
                </a14:m>
                <a:r>
                  <a:rPr lang="en-GB" dirty="0"/>
                  <a:t>until the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𝑤</m:t>
                        </m:r>
                      </m:sub>
                    </m:sSub>
                  </m:oMath>
                </a14:m>
                <a:r>
                  <a:rPr lang="en-GB" dirty="0"/>
                  <a:t> axis aligns with the velocity vector. </a:t>
                </a:r>
              </a:p>
              <a:p>
                <a:pPr marL="0" indent="0" algn="just">
                  <a:buNone/>
                </a:pPr>
                <a:r>
                  <a:rPr lang="en-GB" dirty="0"/>
                  <a:t>Thus, the plane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𝑤</m:t>
                        </m:r>
                      </m:sub>
                    </m:sSub>
                    <m:sSub>
                      <m:sSubPr>
                        <m:ctrlPr>
                          <a:rPr lang="en-US"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𝑤</m:t>
                        </m:r>
                      </m:sub>
                    </m:sSub>
                  </m:oMath>
                </a14:m>
                <a:r>
                  <a:rPr lang="en-GB" dirty="0"/>
                  <a:t> remains the plane of symmetry of the aeroplane and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𝑤</m:t>
                        </m:r>
                      </m:sub>
                    </m:sSub>
                  </m:oMath>
                </a14:m>
                <a:r>
                  <a:rPr lang="en-GB" dirty="0"/>
                  <a:t> and the </a:t>
                </a:r>
                <a14:m>
                  <m:oMath xmlns:m="http://schemas.openxmlformats.org/officeDocument/2006/math">
                    <m:r>
                      <a:rPr lang="en-GB" i="1">
                        <a:latin typeface="Cambria Math" panose="02040503050406030204" pitchFamily="18" charset="0"/>
                      </a:rPr>
                      <m:t>𝑂</m:t>
                    </m:r>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𝑏</m:t>
                        </m:r>
                      </m:sub>
                    </m:sSub>
                  </m:oMath>
                </a14:m>
                <a:r>
                  <a:rPr lang="en-GB" dirty="0"/>
                  <a:t>are coincident. Now there is a unique value of body incidence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𝛼</m:t>
                        </m:r>
                      </m:e>
                      <m:sub>
                        <m:r>
                          <a:rPr lang="en-GB" i="1">
                            <a:latin typeface="Cambria Math" panose="02040503050406030204" pitchFamily="18" charset="0"/>
                          </a:rPr>
                          <m:t>𝑒</m:t>
                        </m:r>
                      </m:sub>
                    </m:sSub>
                  </m:oMath>
                </a14:m>
                <a:r>
                  <a:rPr lang="en-GB" dirty="0"/>
                  <a:t> for every flight condition. However, for any given flight condition the wind axes orientation is defined and fixed in the aeroplane at the outset and is constrained to move with it in subsequent disturbed flight. </a:t>
                </a: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7D7B7E5A-6382-44C1-9F58-08E50F061DB2}"/>
                  </a:ext>
                </a:extLst>
              </p:cNvPr>
              <p:cNvSpPr>
                <a:spLocks noGrp="1" noRot="1" noChangeAspect="1" noMove="1" noResize="1" noEditPoints="1" noAdjustHandles="1" noChangeArrowheads="1" noChangeShapeType="1" noTextEdit="1"/>
              </p:cNvSpPr>
              <p:nvPr>
                <p:ph idx="1"/>
              </p:nvPr>
            </p:nvSpPr>
            <p:spPr>
              <a:xfrm>
                <a:off x="709863" y="1325563"/>
                <a:ext cx="10515600" cy="5532437"/>
              </a:xfrm>
              <a:blipFill rotWithShape="0">
                <a:blip r:embed="rId2"/>
                <a:stretch>
                  <a:fillRect l="-1159" t="-1762" r="-1217"/>
                </a:stretch>
              </a:blipFill>
            </p:spPr>
            <p:txBody>
              <a:bodyPr/>
              <a:lstStyle/>
              <a:p>
                <a:r>
                  <a:rPr lang="en-US">
                    <a:noFill/>
                  </a:rPr>
                  <a:t> </a:t>
                </a:r>
              </a:p>
            </p:txBody>
          </p:sp>
        </mc:Fallback>
      </mc:AlternateContent>
    </p:spTree>
    <p:extLst>
      <p:ext uri="{BB962C8B-B14F-4D97-AF65-F5344CB8AC3E}">
        <p14:creationId xmlns:p14="http://schemas.microsoft.com/office/powerpoint/2010/main" val="106694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0BC15A0-ADD4-45A8-B350-29C141EC94BE}"/>
                  </a:ext>
                </a:extLst>
              </p:cNvPr>
              <p:cNvSpPr>
                <a:spLocks noGrp="1"/>
              </p:cNvSpPr>
              <p:nvPr>
                <p:ph idx="1"/>
              </p:nvPr>
            </p:nvSpPr>
            <p:spPr>
              <a:xfrm>
                <a:off x="838200" y="850232"/>
                <a:ext cx="10515600" cy="5326731"/>
              </a:xfrm>
            </p:spPr>
            <p:txBody>
              <a:bodyPr>
                <a:normAutofit lnSpcReduction="10000"/>
              </a:bodyPr>
              <a:lstStyle/>
              <a:p>
                <a:pPr algn="just"/>
                <a:r>
                  <a:rPr lang="en-GB" dirty="0"/>
                  <a:t>Typically the body incidence might vary in the range </a:t>
                </a:r>
                <a14:m>
                  <m:oMath xmlns:m="http://schemas.openxmlformats.org/officeDocument/2006/math">
                    <m:r>
                      <a:rPr lang="en-GB" i="1">
                        <a:latin typeface="Cambria Math" panose="02040503050406030204" pitchFamily="18" charset="0"/>
                      </a:rPr>
                      <m:t>−1</m:t>
                    </m:r>
                    <m:sSup>
                      <m:sSupPr>
                        <m:ctrlPr>
                          <a:rPr lang="en-US" i="1">
                            <a:latin typeface="Cambria Math" panose="02040503050406030204" pitchFamily="18" charset="0"/>
                          </a:rPr>
                        </m:ctrlPr>
                      </m:sSupPr>
                      <m:e>
                        <m:r>
                          <a:rPr lang="en-GB" i="1">
                            <a:latin typeface="Cambria Math" panose="02040503050406030204" pitchFamily="18" charset="0"/>
                          </a:rPr>
                          <m:t>0</m:t>
                        </m:r>
                      </m:e>
                      <m:sup>
                        <m:r>
                          <a:rPr lang="en-GB" i="1">
                            <a:latin typeface="Cambria Math" panose="02040503050406030204" pitchFamily="18" charset="0"/>
                          </a:rPr>
                          <m:t>0</m:t>
                        </m:r>
                      </m:sup>
                    </m:sSup>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𝛼</m:t>
                        </m:r>
                      </m:e>
                      <m:sub>
                        <m:r>
                          <a:rPr lang="en-GB" i="1">
                            <a:latin typeface="Cambria Math" panose="02040503050406030204" pitchFamily="18" charset="0"/>
                          </a:rPr>
                          <m:t>𝑒</m:t>
                        </m:r>
                      </m:sub>
                    </m:sSub>
                    <m:r>
                      <a:rPr lang="en-GB" i="1">
                        <a:latin typeface="Cambria Math" panose="02040503050406030204" pitchFamily="18" charset="0"/>
                      </a:rPr>
                      <m:t>≤2</m:t>
                    </m:r>
                    <m:sSup>
                      <m:sSupPr>
                        <m:ctrlPr>
                          <a:rPr lang="en-US" i="1">
                            <a:latin typeface="Cambria Math" panose="02040503050406030204" pitchFamily="18" charset="0"/>
                          </a:rPr>
                        </m:ctrlPr>
                      </m:sSupPr>
                      <m:e>
                        <m:r>
                          <a:rPr lang="en-GB" i="1">
                            <a:latin typeface="Cambria Math" panose="02040503050406030204" pitchFamily="18" charset="0"/>
                          </a:rPr>
                          <m:t>0</m:t>
                        </m:r>
                      </m:e>
                      <m:sup>
                        <m:r>
                          <a:rPr lang="en-GB" i="1">
                            <a:latin typeface="Cambria Math" panose="02040503050406030204" pitchFamily="18" charset="0"/>
                          </a:rPr>
                          <m:t>0</m:t>
                        </m:r>
                      </m:sup>
                    </m:sSup>
                  </m:oMath>
                </a14:m>
                <a:r>
                  <a:rPr lang="en-GB" dirty="0"/>
                  <a:t> over a normal flight envelop. Stability axes is like body axes except that they are rotated by an angle of attack, as shown in the Figure 3. The y-axis is still perpendicular to the plane of symmetry.</a:t>
                </a:r>
              </a:p>
              <a:p>
                <a:pPr algn="just"/>
                <a:r>
                  <a:rPr lang="en-GB" dirty="0"/>
                  <a:t/>
                </a:r>
                <a:br>
                  <a:rPr lang="en-GB" dirty="0"/>
                </a:br>
                <a:r>
                  <a:rPr lang="en-GB" b="1" dirty="0"/>
                  <a:t>Wind Axes</a:t>
                </a:r>
                <a:r>
                  <a:rPr lang="en-GB" dirty="0"/>
                  <a:t>: It is often used to express wind tunnel data. The axes are further rotated by a sideslip angle, the x-axis is parallel to the free stream flow.</a:t>
                </a:r>
                <a:endParaRPr lang="en-US" dirty="0"/>
              </a:p>
              <a:p>
                <a:pPr algn="just"/>
                <a:r>
                  <a:rPr lang="en-GB" dirty="0"/>
                  <a:t>The wind axes are also a body axes system in which the axis </a:t>
                </a:r>
                <a:r>
                  <a:rPr lang="en-GB" dirty="0" err="1"/>
                  <a:t>OX</a:t>
                </a:r>
                <a:r>
                  <a:rPr lang="en-GB" baseline="-25000" dirty="0" err="1"/>
                  <a:t>w</a:t>
                </a:r>
                <a:r>
                  <a:rPr lang="en-GB" baseline="-25000" dirty="0"/>
                  <a:t> </a:t>
                </a:r>
                <a:r>
                  <a:rPr lang="en-GB" dirty="0"/>
                  <a:t>is tangent to the flight path in the undisturbed state and positive in forward direction. </a:t>
                </a:r>
                <a:r>
                  <a:rPr lang="en-GB" dirty="0" err="1"/>
                  <a:t>OZw</a:t>
                </a:r>
                <a:r>
                  <a:rPr lang="en-GB" dirty="0"/>
                  <a:t> is perpendicular to the </a:t>
                </a:r>
                <a:r>
                  <a:rPr lang="en-GB" dirty="0" err="1"/>
                  <a:t>OX</a:t>
                </a:r>
                <a:r>
                  <a:rPr lang="en-GB" baseline="-25000" dirty="0" err="1"/>
                  <a:t>w</a:t>
                </a:r>
                <a:r>
                  <a:rPr lang="en-GB" dirty="0"/>
                  <a:t> and contained in plane of symmetry and positive downwards for normal flight attitude of the airplane. </a:t>
                </a:r>
                <a:r>
                  <a:rPr lang="en-GB" dirty="0" err="1"/>
                  <a:t>OY</a:t>
                </a:r>
                <a:r>
                  <a:rPr lang="en-GB" baseline="-25000" dirty="0" err="1"/>
                  <a:t>w</a:t>
                </a:r>
                <a:r>
                  <a:rPr lang="en-GB" dirty="0"/>
                  <a:t> is perpendicular to both </a:t>
                </a:r>
                <a:r>
                  <a:rPr lang="en-GB" dirty="0" err="1"/>
                  <a:t>OX</a:t>
                </a:r>
                <a:r>
                  <a:rPr lang="en-GB" baseline="-25000" dirty="0" err="1"/>
                  <a:t>w</a:t>
                </a:r>
                <a:r>
                  <a:rPr lang="en-GB" baseline="-25000" dirty="0"/>
                  <a:t> </a:t>
                </a:r>
                <a:r>
                  <a:rPr lang="en-GB" dirty="0"/>
                  <a:t>and </a:t>
                </a:r>
                <a:r>
                  <a:rPr lang="en-GB" dirty="0" err="1"/>
                  <a:t>OZ</a:t>
                </a:r>
                <a:r>
                  <a:rPr lang="en-GB" baseline="-25000" dirty="0" err="1"/>
                  <a:t>w</a:t>
                </a:r>
                <a:r>
                  <a:rPr lang="en-GB" dirty="0"/>
                  <a:t> and is directed in such a way that, </a:t>
                </a:r>
                <a:r>
                  <a:rPr lang="en-GB" dirty="0" err="1"/>
                  <a:t>OX</a:t>
                </a:r>
                <a:r>
                  <a:rPr lang="en-GB" baseline="-25000" dirty="0" err="1"/>
                  <a:t>w</a:t>
                </a:r>
                <a:r>
                  <a:rPr lang="en-GB" dirty="0" err="1"/>
                  <a:t>Y</a:t>
                </a:r>
                <a:r>
                  <a:rPr lang="en-GB" baseline="-25000" dirty="0" err="1"/>
                  <a:t>w</a:t>
                </a:r>
                <a:r>
                  <a:rPr lang="en-GB" dirty="0" err="1"/>
                  <a:t>Z</a:t>
                </a:r>
                <a:r>
                  <a:rPr lang="en-GB" baseline="-25000" dirty="0" err="1"/>
                  <a:t>w</a:t>
                </a:r>
                <a:r>
                  <a:rPr lang="en-GB" dirty="0"/>
                  <a:t> is a right-handed system. </a:t>
                </a:r>
                <a:endParaRPr lang="en-US" dirty="0"/>
              </a:p>
              <a:p>
                <a:pPr algn="just"/>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0BC15A0-ADD4-45A8-B350-29C141EC94BE}"/>
                  </a:ext>
                </a:extLst>
              </p:cNvPr>
              <p:cNvSpPr>
                <a:spLocks noGrp="1" noRot="1" noChangeAspect="1" noMove="1" noResize="1" noEditPoints="1" noAdjustHandles="1" noChangeArrowheads="1" noChangeShapeType="1" noTextEdit="1"/>
              </p:cNvSpPr>
              <p:nvPr>
                <p:ph idx="1"/>
              </p:nvPr>
            </p:nvSpPr>
            <p:spPr>
              <a:xfrm>
                <a:off x="838200" y="850232"/>
                <a:ext cx="10515600" cy="5326731"/>
              </a:xfrm>
              <a:blipFill rotWithShape="0">
                <a:blip r:embed="rId2"/>
                <a:stretch>
                  <a:fillRect l="-1043" t="-2517" r="-1159"/>
                </a:stretch>
              </a:blipFill>
            </p:spPr>
            <p:txBody>
              <a:bodyPr/>
              <a:lstStyle/>
              <a:p>
                <a:r>
                  <a:rPr lang="en-US">
                    <a:noFill/>
                  </a:rPr>
                  <a:t> </a:t>
                </a:r>
              </a:p>
            </p:txBody>
          </p:sp>
        </mc:Fallback>
      </mc:AlternateContent>
    </p:spTree>
    <p:extLst>
      <p:ext uri="{BB962C8B-B14F-4D97-AF65-F5344CB8AC3E}">
        <p14:creationId xmlns:p14="http://schemas.microsoft.com/office/powerpoint/2010/main" val="199034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891153A-FF45-4920-A263-5291580E091E}"/>
              </a:ext>
            </a:extLst>
          </p:cNvPr>
          <p:cNvSpPr>
            <a:spLocks noGrp="1"/>
          </p:cNvSpPr>
          <p:nvPr>
            <p:ph idx="1"/>
          </p:nvPr>
        </p:nvSpPr>
        <p:spPr>
          <a:xfrm>
            <a:off x="533400" y="413920"/>
            <a:ext cx="10515600" cy="4351338"/>
          </a:xfrm>
        </p:spPr>
        <p:txBody>
          <a:bodyPr/>
          <a:lstStyle/>
          <a:p>
            <a:r>
              <a:rPr lang="en-GB" dirty="0"/>
              <a:t>Figure 3: aircraft axes notation</a:t>
            </a:r>
            <a:endParaRPr lang="en-US" dirty="0"/>
          </a:p>
          <a:p>
            <a:endParaRPr lang="en-US" dirty="0"/>
          </a:p>
        </p:txBody>
      </p:sp>
      <p:pic>
        <p:nvPicPr>
          <p:cNvPr id="4" name="Picture 3" descr="http://adg.stanford.edu/aa208/dynamics/images/smallaxes.jpg">
            <a:extLst>
              <a:ext uri="{FF2B5EF4-FFF2-40B4-BE49-F238E27FC236}">
                <a16:creationId xmlns="" xmlns:a16="http://schemas.microsoft.com/office/drawing/2014/main" id="{9D7D44DD-FE0D-40D2-8282-CA7A1AE45F6B}"/>
              </a:ext>
            </a:extLst>
          </p:cNvPr>
          <p:cNvPicPr/>
          <p:nvPr/>
        </p:nvPicPr>
        <p:blipFill>
          <a:blip r:embed="rId2" r:link="rId3"/>
          <a:srcRect/>
          <a:stretch>
            <a:fillRect/>
          </a:stretch>
        </p:blipFill>
        <p:spPr bwMode="auto">
          <a:xfrm>
            <a:off x="994611" y="914400"/>
            <a:ext cx="10054389" cy="5529680"/>
          </a:xfrm>
          <a:prstGeom prst="rect">
            <a:avLst/>
          </a:prstGeom>
          <a:noFill/>
          <a:ln w="9525">
            <a:noFill/>
            <a:miter lim="800000"/>
            <a:headEnd/>
            <a:tailEnd/>
          </a:ln>
        </p:spPr>
      </p:pic>
    </p:spTree>
    <p:extLst>
      <p:ext uri="{BB962C8B-B14F-4D97-AF65-F5344CB8AC3E}">
        <p14:creationId xmlns:p14="http://schemas.microsoft.com/office/powerpoint/2010/main" val="149273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C12CBD-F289-4684-9048-534EFC22A1EA}"/>
              </a:ext>
            </a:extLst>
          </p:cNvPr>
          <p:cNvSpPr>
            <a:spLocks noGrp="1"/>
          </p:cNvSpPr>
          <p:nvPr>
            <p:ph type="title"/>
          </p:nvPr>
        </p:nvSpPr>
        <p:spPr>
          <a:xfrm>
            <a:off x="838200" y="0"/>
            <a:ext cx="10515600" cy="1325563"/>
          </a:xfrm>
        </p:spPr>
        <p:txBody>
          <a:bodyPr/>
          <a:lstStyle/>
          <a:p>
            <a:r>
              <a:rPr lang="en-US" dirty="0"/>
              <a:t>Choice of Axes</a:t>
            </a:r>
          </a:p>
        </p:txBody>
      </p:sp>
      <p:sp>
        <p:nvSpPr>
          <p:cNvPr id="3" name="Content Placeholder 2">
            <a:extLst>
              <a:ext uri="{FF2B5EF4-FFF2-40B4-BE49-F238E27FC236}">
                <a16:creationId xmlns="" xmlns:a16="http://schemas.microsoft.com/office/drawing/2014/main" id="{A274B066-CE9C-4ADE-B9A1-A2BC120A155C}"/>
              </a:ext>
            </a:extLst>
          </p:cNvPr>
          <p:cNvSpPr>
            <a:spLocks noGrp="1"/>
          </p:cNvSpPr>
          <p:nvPr>
            <p:ph idx="1"/>
          </p:nvPr>
        </p:nvSpPr>
        <p:spPr>
          <a:xfrm>
            <a:off x="497305" y="1074821"/>
            <a:ext cx="11101137" cy="5783179"/>
          </a:xfrm>
        </p:spPr>
        <p:txBody>
          <a:bodyPr>
            <a:normAutofit/>
          </a:bodyPr>
          <a:lstStyle/>
          <a:p>
            <a:pPr algn="just"/>
            <a:r>
              <a:rPr lang="en-GB" dirty="0"/>
              <a:t>The obvious question is when is appropriate to use wind or body axes? The choice of axes depends on the use of equations of motion. The best choice of axes simply facilitates the analysis of the equations of motion. When starting from first principles it is preferable to use generalized body axes since the resulting equations can cater for most applications. It is reasonable straightforward to simplify the equations to wind axis form if the application warrants it. On the other hand, to extend wind axis based equations to carter for the more general case is not as easy. </a:t>
            </a:r>
            <a:endParaRPr lang="en-US" dirty="0"/>
          </a:p>
          <a:p>
            <a:pPr algn="just"/>
            <a:r>
              <a:rPr lang="en-GB" dirty="0"/>
              <a:t>When dealing with numerical data for an existing aeroplane, it is not always obvious which axis has been used in the derivation of the model. When it is necessary to make experimental measurements in an actual aeroplane, or in a model, which are to be used subsequently in the equations of motion, it is preferable to use a generalized body axis system</a:t>
            </a:r>
            <a:endParaRPr lang="en-US" dirty="0"/>
          </a:p>
        </p:txBody>
      </p:sp>
    </p:spTree>
    <p:extLst>
      <p:ext uri="{BB962C8B-B14F-4D97-AF65-F5344CB8AC3E}">
        <p14:creationId xmlns:p14="http://schemas.microsoft.com/office/powerpoint/2010/main" val="421925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CE8AA9-60C9-4B86-B0DD-4218AA887AF5}"/>
              </a:ext>
            </a:extLst>
          </p:cNvPr>
          <p:cNvSpPr>
            <a:spLocks noGrp="1"/>
          </p:cNvSpPr>
          <p:nvPr>
            <p:ph idx="1"/>
          </p:nvPr>
        </p:nvSpPr>
        <p:spPr>
          <a:xfrm>
            <a:off x="433137" y="577516"/>
            <a:ext cx="11566358" cy="6144126"/>
          </a:xfrm>
        </p:spPr>
        <p:txBody>
          <a:bodyPr>
            <a:normAutofit fontScale="92500"/>
          </a:bodyPr>
          <a:lstStyle/>
          <a:p>
            <a:pPr marL="0" indent="0" algn="just">
              <a:buNone/>
            </a:pPr>
            <a:r>
              <a:rPr lang="en-GB" dirty="0"/>
              <a:t>Since the measuring equipment is installed in the aeroplane its location precisely known in terms of body axis coordinates which, therefore, determines the best choice of axis system. In a similar way, most aerodynamic measurements and computations are referenced to the free stream velocity vector. </a:t>
            </a:r>
          </a:p>
          <a:p>
            <a:pPr marL="0" indent="0" algn="just">
              <a:buNone/>
            </a:pPr>
            <a:r>
              <a:rPr lang="en-GB" dirty="0"/>
              <a:t>For example, in wind tunnel work the obvious reference is the tunnel axis, which is coincident with the velocity vector. Thus, for aerodynamic investigations involving the equations of motion, a wind axis reference is to be preferred. Traditionally, all aerodynamic data for use in the equations of motion are referred to wind axes. </a:t>
            </a:r>
          </a:p>
          <a:p>
            <a:pPr marL="0" indent="0" algn="just">
              <a:buNone/>
            </a:pPr>
            <a:r>
              <a:rPr lang="en-GB" dirty="0"/>
              <a:t>In summary, it is not particularly important which axis system is chosen provided it models the flight condition too be investigated; the end result does not depend on the choice of axis system. However, when compiling data for use in the equations of motion of an aeroplane it is quite common for some data to be referred to wind axes and for some data to be referred body axes. It therefore becomes necessary to have available the mathematical tools for transforming data between different reference axes.</a:t>
            </a:r>
            <a:endParaRPr lang="en-US" dirty="0"/>
          </a:p>
        </p:txBody>
      </p:sp>
    </p:spTree>
    <p:extLst>
      <p:ext uri="{BB962C8B-B14F-4D97-AF65-F5344CB8AC3E}">
        <p14:creationId xmlns:p14="http://schemas.microsoft.com/office/powerpoint/2010/main" val="2616176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056751-19C3-4047-A9B6-D78C28B4E0D9}"/>
              </a:ext>
            </a:extLst>
          </p:cNvPr>
          <p:cNvSpPr>
            <a:spLocks noGrp="1"/>
          </p:cNvSpPr>
          <p:nvPr>
            <p:ph type="title"/>
          </p:nvPr>
        </p:nvSpPr>
        <p:spPr>
          <a:xfrm>
            <a:off x="725905" y="0"/>
            <a:ext cx="10515600" cy="1325563"/>
          </a:xfrm>
        </p:spPr>
        <p:txBody>
          <a:bodyPr/>
          <a:lstStyle/>
          <a:p>
            <a:r>
              <a:rPr lang="en-US" dirty="0"/>
              <a:t>Basic notation</a:t>
            </a:r>
          </a:p>
        </p:txBody>
      </p:sp>
      <p:sp>
        <p:nvSpPr>
          <p:cNvPr id="3" name="Content Placeholder 2">
            <a:extLst>
              <a:ext uri="{FF2B5EF4-FFF2-40B4-BE49-F238E27FC236}">
                <a16:creationId xmlns="" xmlns:a16="http://schemas.microsoft.com/office/drawing/2014/main" id="{7C8D4CBC-3261-4681-9DD1-0AFDF03668D3}"/>
              </a:ext>
            </a:extLst>
          </p:cNvPr>
          <p:cNvSpPr>
            <a:spLocks noGrp="1"/>
          </p:cNvSpPr>
          <p:nvPr>
            <p:ph idx="1"/>
          </p:nvPr>
        </p:nvSpPr>
        <p:spPr>
          <a:xfrm>
            <a:off x="838200" y="1171074"/>
            <a:ext cx="10515600" cy="5005889"/>
          </a:xfrm>
        </p:spPr>
        <p:txBody>
          <a:bodyPr/>
          <a:lstStyle/>
          <a:p>
            <a:pPr marL="0" indent="0" algn="just">
              <a:buNone/>
            </a:pPr>
            <a:r>
              <a:rPr lang="en-GB" dirty="0"/>
              <a:t>Before describing the equations of motion that we will solve to determine vehicle response, we establish some conventions and notation that will be used in these notes. There exist a number of different ways of expressing vehicle position, velocity, orientation, and the forces and moments that act on the vehicle. The conventions adopted will be discussed.</a:t>
            </a:r>
            <a:endParaRPr lang="en-US" dirty="0"/>
          </a:p>
        </p:txBody>
      </p:sp>
      <p:pic>
        <p:nvPicPr>
          <p:cNvPr id="4" name="Picture 3">
            <a:extLst>
              <a:ext uri="{FF2B5EF4-FFF2-40B4-BE49-F238E27FC236}">
                <a16:creationId xmlns="" xmlns:a16="http://schemas.microsoft.com/office/drawing/2014/main" id="{9FE46B17-EDC4-431E-B772-876BA40ABE45}"/>
              </a:ext>
            </a:extLst>
          </p:cNvPr>
          <p:cNvPicPr/>
          <p:nvPr/>
        </p:nvPicPr>
        <p:blipFill rotWithShape="1">
          <a:blip r:embed="rId2"/>
          <a:srcRect b="11968"/>
          <a:stretch/>
        </p:blipFill>
        <p:spPr bwMode="auto">
          <a:xfrm>
            <a:off x="2208914" y="3515143"/>
            <a:ext cx="8122202" cy="3260558"/>
          </a:xfrm>
          <a:prstGeom prst="rect">
            <a:avLst/>
          </a:prstGeom>
          <a:noFill/>
          <a:ln w="9525">
            <a:noFill/>
            <a:miter lim="800000"/>
            <a:headEnd/>
            <a:tailEnd/>
          </a:ln>
        </p:spPr>
      </p:pic>
      <p:sp>
        <p:nvSpPr>
          <p:cNvPr id="5" name="TextBox 4">
            <a:extLst>
              <a:ext uri="{FF2B5EF4-FFF2-40B4-BE49-F238E27FC236}">
                <a16:creationId xmlns="" xmlns:a16="http://schemas.microsoft.com/office/drawing/2014/main" id="{19CB169B-71DC-46DE-B64C-F56EDFCEA7A4}"/>
              </a:ext>
            </a:extLst>
          </p:cNvPr>
          <p:cNvSpPr txBox="1"/>
          <p:nvPr/>
        </p:nvSpPr>
        <p:spPr>
          <a:xfrm>
            <a:off x="8919410" y="6176575"/>
            <a:ext cx="3272590" cy="369332"/>
          </a:xfrm>
          <a:prstGeom prst="rect">
            <a:avLst/>
          </a:prstGeom>
          <a:noFill/>
        </p:spPr>
        <p:txBody>
          <a:bodyPr wrap="square" rtlCol="0">
            <a:spAutoFit/>
          </a:bodyPr>
          <a:lstStyle/>
          <a:p>
            <a:r>
              <a:rPr lang="en-GB" dirty="0"/>
              <a:t>Figure 4</a:t>
            </a:r>
            <a:endParaRPr lang="en-US" dirty="0"/>
          </a:p>
        </p:txBody>
      </p:sp>
    </p:spTree>
    <p:extLst>
      <p:ext uri="{BB962C8B-B14F-4D97-AF65-F5344CB8AC3E}">
        <p14:creationId xmlns:p14="http://schemas.microsoft.com/office/powerpoint/2010/main" val="689418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DB1EF5C-4C8B-480B-A6AB-66DAA13CF6C1}"/>
              </a:ext>
            </a:extLst>
          </p:cNvPr>
          <p:cNvPicPr>
            <a:picLocks noChangeAspect="1"/>
          </p:cNvPicPr>
          <p:nvPr/>
        </p:nvPicPr>
        <p:blipFill>
          <a:blip r:embed="rId2"/>
          <a:stretch>
            <a:fillRect/>
          </a:stretch>
        </p:blipFill>
        <p:spPr>
          <a:xfrm>
            <a:off x="0" y="2181726"/>
            <a:ext cx="12071964" cy="3123363"/>
          </a:xfrm>
          <a:prstGeom prst="rect">
            <a:avLst/>
          </a:prstGeom>
        </p:spPr>
      </p:pic>
      <p:sp>
        <p:nvSpPr>
          <p:cNvPr id="3" name="Content Placeholder 2">
            <a:extLst>
              <a:ext uri="{FF2B5EF4-FFF2-40B4-BE49-F238E27FC236}">
                <a16:creationId xmlns="" xmlns:a16="http://schemas.microsoft.com/office/drawing/2014/main" id="{26291AFC-C4B4-4170-8741-32DC5B490D9D}"/>
              </a:ext>
            </a:extLst>
          </p:cNvPr>
          <p:cNvSpPr>
            <a:spLocks noGrp="1"/>
          </p:cNvSpPr>
          <p:nvPr>
            <p:ph idx="1"/>
          </p:nvPr>
        </p:nvSpPr>
        <p:spPr>
          <a:xfrm>
            <a:off x="838200" y="478088"/>
            <a:ext cx="10515600" cy="4351338"/>
          </a:xfrm>
        </p:spPr>
        <p:txBody>
          <a:bodyPr/>
          <a:lstStyle/>
          <a:p>
            <a:r>
              <a:rPr lang="en-GB" dirty="0"/>
              <a:t>In summary, the nomenclature associated with rotational and translational motion is as follows:</a:t>
            </a:r>
            <a:endParaRPr lang="en-US" dirty="0"/>
          </a:p>
          <a:p>
            <a:endParaRPr lang="en-US" dirty="0"/>
          </a:p>
        </p:txBody>
      </p:sp>
    </p:spTree>
    <p:extLst>
      <p:ext uri="{BB962C8B-B14F-4D97-AF65-F5344CB8AC3E}">
        <p14:creationId xmlns:p14="http://schemas.microsoft.com/office/powerpoint/2010/main" val="145775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C039BF-BBD4-48D5-93FF-171196EC2578}"/>
              </a:ext>
            </a:extLst>
          </p:cNvPr>
          <p:cNvSpPr>
            <a:spLocks noGrp="1"/>
          </p:cNvSpPr>
          <p:nvPr>
            <p:ph type="title"/>
          </p:nvPr>
        </p:nvSpPr>
        <p:spPr>
          <a:xfrm>
            <a:off x="645695" y="471152"/>
            <a:ext cx="10515600" cy="1325563"/>
          </a:xfrm>
        </p:spPr>
        <p:txBody>
          <a:bodyPr/>
          <a:lstStyle/>
          <a:p>
            <a:r>
              <a:rPr lang="en-US" dirty="0"/>
              <a:t>Systems of Axes and Notation</a:t>
            </a:r>
          </a:p>
        </p:txBody>
      </p:sp>
      <p:sp>
        <p:nvSpPr>
          <p:cNvPr id="3" name="Content Placeholder 2">
            <a:extLst>
              <a:ext uri="{FF2B5EF4-FFF2-40B4-BE49-F238E27FC236}">
                <a16:creationId xmlns="" xmlns:a16="http://schemas.microsoft.com/office/drawing/2014/main" id="{9E24203F-7B26-4DB6-83C4-319DD2BF18DD}"/>
              </a:ext>
            </a:extLst>
          </p:cNvPr>
          <p:cNvSpPr>
            <a:spLocks noGrp="1"/>
          </p:cNvSpPr>
          <p:nvPr>
            <p:ph idx="1"/>
          </p:nvPr>
        </p:nvSpPr>
        <p:spPr>
          <a:xfrm>
            <a:off x="838200" y="1796715"/>
            <a:ext cx="10515600" cy="4748463"/>
          </a:xfrm>
        </p:spPr>
        <p:txBody>
          <a:bodyPr>
            <a:normAutofit/>
          </a:bodyPr>
          <a:lstStyle/>
          <a:p>
            <a:pPr algn="just"/>
            <a:r>
              <a:rPr lang="en-GB" dirty="0"/>
              <a:t>Before commencing the main task of developing mathematical models of the aeroplane, it is first necessary to put in place an appropriate and secure foundation on which to build the models. </a:t>
            </a:r>
          </a:p>
          <a:p>
            <a:pPr algn="just"/>
            <a:r>
              <a:rPr lang="en-GB" dirty="0"/>
              <a:t>The foundation comprises   a mathematical framework in which the equations of motion can be developed in an orderly and consistent way. </a:t>
            </a:r>
          </a:p>
          <a:p>
            <a:pPr algn="just"/>
            <a:r>
              <a:rPr lang="en-GB" dirty="0"/>
              <a:t>Since aeroplanes have six degrees of freedom, the description of their motion can be relatively complex. Therefore, motion is usually described by a number of variables that are related to a suitably chosen system of axes. </a:t>
            </a:r>
            <a:endParaRPr lang="en-US" dirty="0"/>
          </a:p>
        </p:txBody>
      </p:sp>
    </p:spTree>
    <p:extLst>
      <p:ext uri="{BB962C8B-B14F-4D97-AF65-F5344CB8AC3E}">
        <p14:creationId xmlns:p14="http://schemas.microsoft.com/office/powerpoint/2010/main" val="4219331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9FED07-E3C1-4E2E-8B31-BB2AF1167C2B}"/>
              </a:ext>
            </a:extLst>
          </p:cNvPr>
          <p:cNvSpPr>
            <a:spLocks noGrp="1"/>
          </p:cNvSpPr>
          <p:nvPr>
            <p:ph type="title"/>
          </p:nvPr>
        </p:nvSpPr>
        <p:spPr/>
        <p:txBody>
          <a:bodyPr/>
          <a:lstStyle/>
          <a:p>
            <a:r>
              <a:rPr lang="en-US" dirty="0"/>
              <a:t>The equations of motion</a:t>
            </a:r>
          </a:p>
        </p:txBody>
      </p:sp>
      <p:sp>
        <p:nvSpPr>
          <p:cNvPr id="3" name="Content Placeholder 2">
            <a:extLst>
              <a:ext uri="{FF2B5EF4-FFF2-40B4-BE49-F238E27FC236}">
                <a16:creationId xmlns="" xmlns:a16="http://schemas.microsoft.com/office/drawing/2014/main" id="{4DF34D3B-DB58-4A3D-AEFF-C3D25739E31E}"/>
              </a:ext>
            </a:extLst>
          </p:cNvPr>
          <p:cNvSpPr>
            <a:spLocks noGrp="1"/>
          </p:cNvSpPr>
          <p:nvPr>
            <p:ph idx="1"/>
          </p:nvPr>
        </p:nvSpPr>
        <p:spPr>
          <a:xfrm>
            <a:off x="838200" y="1411705"/>
            <a:ext cx="10515600" cy="5081170"/>
          </a:xfrm>
        </p:spPr>
        <p:txBody>
          <a:bodyPr>
            <a:normAutofit/>
          </a:bodyPr>
          <a:lstStyle/>
          <a:p>
            <a:pPr algn="just"/>
            <a:r>
              <a:rPr lang="en-US" dirty="0"/>
              <a:t>The first formal derivation of the equations of motion of motion for a rigid symmetric </a:t>
            </a:r>
            <a:r>
              <a:rPr lang="en-US" dirty="0" err="1"/>
              <a:t>aeroplane</a:t>
            </a:r>
            <a:r>
              <a:rPr lang="en-US" dirty="0"/>
              <a:t> is usually attributed to Bryan 1911. His treatment, with very few changes, remains in use today and provides the basis for the following development. The object is to realize Newton’s second law of motion for each of the six degrees of freedom which simply states that,</a:t>
            </a:r>
          </a:p>
          <a:p>
            <a:pPr algn="just"/>
            <a:r>
              <a:rPr lang="en-US" dirty="0"/>
              <a:t>Mass X acceleration = disturbing force.			1</a:t>
            </a:r>
          </a:p>
          <a:p>
            <a:pPr algn="just"/>
            <a:r>
              <a:rPr lang="en-US" dirty="0"/>
              <a:t>For the rotary degrees of freedom, the mass and acceleration becomes moment of inertia and angular acceleration respectively, whilst the disturbing force becomes the disturbing moment or torque. </a:t>
            </a:r>
          </a:p>
        </p:txBody>
      </p:sp>
    </p:spTree>
    <p:extLst>
      <p:ext uri="{BB962C8B-B14F-4D97-AF65-F5344CB8AC3E}">
        <p14:creationId xmlns:p14="http://schemas.microsoft.com/office/powerpoint/2010/main" val="1441575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DCFFB5F-3DC6-4F4E-930F-88593138B7FB}"/>
              </a:ext>
            </a:extLst>
          </p:cNvPr>
          <p:cNvSpPr>
            <a:spLocks noGrp="1"/>
          </p:cNvSpPr>
          <p:nvPr>
            <p:ph idx="1"/>
          </p:nvPr>
        </p:nvSpPr>
        <p:spPr/>
        <p:txBody>
          <a:bodyPr/>
          <a:lstStyle/>
          <a:p>
            <a:r>
              <a:rPr lang="en-GB" dirty="0"/>
              <a:t>Thus, the derivation of equations of motion requires that equation 1 be expressed in terms of the motion variables. The derivation is classical in the sense that the equations of motion are differential equations which are derived from first principles. </a:t>
            </a:r>
          </a:p>
          <a:p>
            <a:r>
              <a:rPr lang="en-GB" dirty="0"/>
              <a:t>However, a number of equally valid alternative means for deriving the equations of motion are frequently used, for example vector methods. The classical approach is retained here since, in the author’s opinion, maximum physical visibility is maintained throughout.</a:t>
            </a:r>
            <a:endParaRPr lang="en-US" dirty="0"/>
          </a:p>
          <a:p>
            <a:endParaRPr lang="en-US" dirty="0"/>
          </a:p>
        </p:txBody>
      </p:sp>
    </p:spTree>
    <p:extLst>
      <p:ext uri="{BB962C8B-B14F-4D97-AF65-F5344CB8AC3E}">
        <p14:creationId xmlns:p14="http://schemas.microsoft.com/office/powerpoint/2010/main" val="471118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59411A-C806-47BE-8CA0-D82186D2CA61}"/>
              </a:ext>
            </a:extLst>
          </p:cNvPr>
          <p:cNvSpPr>
            <a:spLocks noGrp="1"/>
          </p:cNvSpPr>
          <p:nvPr>
            <p:ph type="title"/>
          </p:nvPr>
        </p:nvSpPr>
        <p:spPr>
          <a:xfrm>
            <a:off x="838200" y="0"/>
            <a:ext cx="10515600" cy="1325563"/>
          </a:xfrm>
        </p:spPr>
        <p:txBody>
          <a:bodyPr/>
          <a:lstStyle/>
          <a:p>
            <a:r>
              <a:rPr lang="en-US" dirty="0"/>
              <a:t>The components of inertial acceleration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2EACA2A-D118-4247-A9DD-38DB0B31A801}"/>
                  </a:ext>
                </a:extLst>
              </p:cNvPr>
              <p:cNvSpPr>
                <a:spLocks noGrp="1"/>
              </p:cNvSpPr>
              <p:nvPr>
                <p:ph idx="1"/>
              </p:nvPr>
            </p:nvSpPr>
            <p:spPr>
              <a:xfrm>
                <a:off x="593558" y="1106904"/>
                <a:ext cx="10760242" cy="5751095"/>
              </a:xfrm>
            </p:spPr>
            <p:txBody>
              <a:bodyPr>
                <a:normAutofit/>
              </a:bodyPr>
              <a:lstStyle/>
              <a:p>
                <a:r>
                  <a:rPr lang="en-GB" dirty="0"/>
                  <a:t>The first task in realizing equation 1 is to define the inertial acceleration components resulting from the application of disturbing force components to the aeroplane. Consider the motion referred to an orthogonal axis set (</a:t>
                </a:r>
                <a14:m>
                  <m:oMath xmlns:m="http://schemas.openxmlformats.org/officeDocument/2006/math">
                    <m:r>
                      <a:rPr lang="en-GB" i="1">
                        <a:latin typeface="Cambria Math" panose="02040503050406030204" pitchFamily="18" charset="0"/>
                      </a:rPr>
                      <m:t>𝑜𝑥𝑦𝑧</m:t>
                    </m:r>
                    <m:r>
                      <a:rPr lang="en-GB" i="1">
                        <a:latin typeface="Cambria Math" panose="02040503050406030204" pitchFamily="18" charset="0"/>
                      </a:rPr>
                      <m:t>)</m:t>
                    </m:r>
                  </m:oMath>
                </a14:m>
                <a:r>
                  <a:rPr lang="en-GB" dirty="0"/>
                  <a:t> with the origin O coincident with the cg of the arbitrary, in the first instance, not necessarily rigid body shown in figure 5. The body, and hence the axes, are assumed to be in motion with respect to an external reference frame such as earth (or inertial) axes. The components of velocity and force along the </a:t>
                </a:r>
                <a:r>
                  <a:rPr lang="en-GB" i="1" dirty="0"/>
                  <a:t>ox</a:t>
                </a:r>
                <a:r>
                  <a:rPr lang="en-GB" dirty="0"/>
                  <a:t>, </a:t>
                </a:r>
                <a:r>
                  <a:rPr lang="en-GB" i="1" dirty="0"/>
                  <a:t>oy</a:t>
                </a:r>
                <a:r>
                  <a:rPr lang="en-GB" dirty="0"/>
                  <a:t>, and </a:t>
                </a:r>
                <a:r>
                  <a:rPr lang="en-GB" i="1" dirty="0"/>
                  <a:t>oz</a:t>
                </a:r>
                <a:r>
                  <a:rPr lang="en-GB" dirty="0"/>
                  <a:t> are denoted by (</a:t>
                </a:r>
                <a:r>
                  <a:rPr lang="en-GB" i="1" dirty="0"/>
                  <a:t>U, V, W</a:t>
                </a:r>
                <a:r>
                  <a:rPr lang="en-GB" dirty="0"/>
                  <a:t>) and (</a:t>
                </a:r>
                <a:r>
                  <a:rPr lang="en-GB" i="1" dirty="0"/>
                  <a:t>X, Y, Z</a:t>
                </a:r>
                <a:r>
                  <a:rPr lang="en-GB" dirty="0"/>
                  <a:t>) respectively. The components of angular velocity and moment about the same axes are denoted </a:t>
                </a:r>
                <a:r>
                  <a:rPr lang="en-GB" i="1" dirty="0"/>
                  <a:t>(p, q, r</a:t>
                </a:r>
                <a:r>
                  <a:rPr lang="en-GB" dirty="0"/>
                  <a:t>) and (</a:t>
                </a:r>
                <a:r>
                  <a:rPr lang="en-GB" i="1" dirty="0"/>
                  <a:t>L, M, N</a:t>
                </a:r>
                <a:r>
                  <a:rPr lang="en-GB" dirty="0"/>
                  <a:t>) respectively.  The point P is an arbitrary chosen point within the body with coordinates (</a:t>
                </a:r>
                <a:r>
                  <a:rPr lang="en-GB" i="1" dirty="0"/>
                  <a:t>x, y, z</a:t>
                </a:r>
                <a:r>
                  <a:rPr lang="en-GB" dirty="0"/>
                  <a:t>). The local components of velocity and acceleration at P relative to the body axes are denoted (</a:t>
                </a:r>
                <a:r>
                  <a:rPr lang="en-GB" i="1" dirty="0"/>
                  <a:t>u, v, w</a:t>
                </a:r>
                <a:r>
                  <a:rPr lang="en-GB" dirty="0"/>
                  <a:t>) and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𝑥</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𝑦</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𝑧</m:t>
                        </m:r>
                      </m:sub>
                    </m:sSub>
                    <m:r>
                      <a:rPr lang="en-GB" i="1">
                        <a:latin typeface="Cambria Math" panose="02040503050406030204" pitchFamily="18" charset="0"/>
                      </a:rPr>
                      <m:t>)</m:t>
                    </m:r>
                  </m:oMath>
                </a14:m>
                <a:r>
                  <a:rPr lang="en-GB" dirty="0"/>
                  <a:t> respectively. </a:t>
                </a:r>
                <a:endParaRPr lang="en-US" dirty="0"/>
              </a:p>
              <a:p>
                <a:endParaRPr lang="en-US" dirty="0"/>
              </a:p>
            </p:txBody>
          </p:sp>
        </mc:Choice>
        <mc:Fallback xmlns="">
          <p:sp>
            <p:nvSpPr>
              <p:cNvPr id="3" name="Content Placeholder 2">
                <a:extLst>
                  <a:ext uri="{FF2B5EF4-FFF2-40B4-BE49-F238E27FC236}">
                    <a16:creationId xmlns:a16="http://schemas.microsoft.com/office/drawing/2014/main" id="{62EACA2A-D118-4247-A9DD-38DB0B31A801}"/>
                  </a:ext>
                </a:extLst>
              </p:cNvPr>
              <p:cNvSpPr>
                <a:spLocks noGrp="1" noRot="1" noChangeAspect="1" noMove="1" noResize="1" noEditPoints="1" noAdjustHandles="1" noChangeArrowheads="1" noChangeShapeType="1" noTextEdit="1"/>
              </p:cNvSpPr>
              <p:nvPr>
                <p:ph idx="1"/>
              </p:nvPr>
            </p:nvSpPr>
            <p:spPr>
              <a:xfrm>
                <a:off x="593558" y="1106904"/>
                <a:ext cx="10760242" cy="5751095"/>
              </a:xfrm>
              <a:blipFill>
                <a:blip r:embed="rId2"/>
                <a:stretch>
                  <a:fillRect l="-1019" t="-1803" r="-1472"/>
                </a:stretch>
              </a:blipFill>
            </p:spPr>
            <p:txBody>
              <a:bodyPr/>
              <a:lstStyle/>
              <a:p>
                <a:r>
                  <a:rPr lang="en-US">
                    <a:noFill/>
                  </a:rPr>
                  <a:t> </a:t>
                </a:r>
              </a:p>
            </p:txBody>
          </p:sp>
        </mc:Fallback>
      </mc:AlternateContent>
    </p:spTree>
    <p:extLst>
      <p:ext uri="{BB962C8B-B14F-4D97-AF65-F5344CB8AC3E}">
        <p14:creationId xmlns:p14="http://schemas.microsoft.com/office/powerpoint/2010/main" val="3811923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0F7F66-8EE7-454E-99C7-EDEEE5A415F6}"/>
              </a:ext>
            </a:extLst>
          </p:cNvPr>
          <p:cNvSpPr>
            <a:spLocks noGrp="1"/>
          </p:cNvSpPr>
          <p:nvPr>
            <p:ph idx="1"/>
          </p:nvPr>
        </p:nvSpPr>
        <p:spPr>
          <a:xfrm>
            <a:off x="565484" y="478088"/>
            <a:ext cx="10515600" cy="4351338"/>
          </a:xfrm>
        </p:spPr>
        <p:txBody>
          <a:bodyPr/>
          <a:lstStyle/>
          <a:p>
            <a:r>
              <a:rPr lang="en-GB" dirty="0"/>
              <a:t>Figure 5: </a:t>
            </a:r>
            <a:endParaRPr lang="en-US" dirty="0"/>
          </a:p>
          <a:p>
            <a:endParaRPr lang="en-US" dirty="0"/>
          </a:p>
        </p:txBody>
      </p:sp>
      <p:pic>
        <p:nvPicPr>
          <p:cNvPr id="4" name="Picture 3" descr="scan0009">
            <a:extLst>
              <a:ext uri="{FF2B5EF4-FFF2-40B4-BE49-F238E27FC236}">
                <a16:creationId xmlns="" xmlns:a16="http://schemas.microsoft.com/office/drawing/2014/main" id="{CCC79EC4-C255-4136-AC91-C374CAD81124}"/>
              </a:ext>
            </a:extLst>
          </p:cNvPr>
          <p:cNvPicPr/>
          <p:nvPr/>
        </p:nvPicPr>
        <p:blipFill>
          <a:blip r:embed="rId2"/>
          <a:srcRect t="5000"/>
          <a:stretch>
            <a:fillRect/>
          </a:stretch>
        </p:blipFill>
        <p:spPr bwMode="auto">
          <a:xfrm>
            <a:off x="914400" y="914400"/>
            <a:ext cx="10395284" cy="5694947"/>
          </a:xfrm>
          <a:prstGeom prst="rect">
            <a:avLst/>
          </a:prstGeom>
          <a:noFill/>
          <a:ln w="9525">
            <a:noFill/>
            <a:miter lim="800000"/>
            <a:headEnd/>
            <a:tailEnd/>
          </a:ln>
        </p:spPr>
      </p:pic>
    </p:spTree>
    <p:extLst>
      <p:ext uri="{BB962C8B-B14F-4D97-AF65-F5344CB8AC3E}">
        <p14:creationId xmlns:p14="http://schemas.microsoft.com/office/powerpoint/2010/main" val="488942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BE65882-2C6C-4B9D-B9DD-3E6B1972B22C}"/>
                  </a:ext>
                </a:extLst>
              </p:cNvPr>
              <p:cNvSpPr>
                <a:spLocks noGrp="1"/>
              </p:cNvSpPr>
              <p:nvPr>
                <p:ph idx="1"/>
              </p:nvPr>
            </p:nvSpPr>
            <p:spPr/>
            <p:txBody>
              <a:bodyPr/>
              <a:lstStyle/>
              <a:p>
                <a:r>
                  <a:rPr lang="en-GB" dirty="0"/>
                  <a:t>The velocity components at </a:t>
                </a:r>
                <a:r>
                  <a:rPr lang="en-GB" i="1" dirty="0"/>
                  <a:t>p(x ,y, z</a:t>
                </a:r>
                <a:r>
                  <a:rPr lang="en-GB" dirty="0"/>
                  <a:t>) relative to </a:t>
                </a:r>
                <a:r>
                  <a:rPr lang="en-GB" i="1" dirty="0"/>
                  <a:t>o</a:t>
                </a:r>
                <a:r>
                  <a:rPr lang="en-GB" dirty="0"/>
                  <a:t> are given by;</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𝑢</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𝑥</m:t>
                                </m:r>
                              </m:e>
                            </m:acc>
                            <m:r>
                              <a:rPr lang="en-GB" i="1">
                                <a:latin typeface="Cambria Math" panose="02040503050406030204" pitchFamily="18" charset="0"/>
                              </a:rPr>
                              <m:t>−</m:t>
                            </m:r>
                            <m:r>
                              <a:rPr lang="en-GB" i="1">
                                <a:latin typeface="Cambria Math" panose="02040503050406030204" pitchFamily="18" charset="0"/>
                              </a:rPr>
                              <m:t>𝑟𝑦</m:t>
                            </m:r>
                            <m:r>
                              <a:rPr lang="en-GB" i="1">
                                <a:latin typeface="Cambria Math" panose="02040503050406030204" pitchFamily="18" charset="0"/>
                              </a:rPr>
                              <m:t>+</m:t>
                            </m:r>
                            <m:r>
                              <a:rPr lang="en-GB" i="1">
                                <a:latin typeface="Cambria Math" panose="02040503050406030204" pitchFamily="18" charset="0"/>
                              </a:rPr>
                              <m:t>𝑞𝑧</m:t>
                            </m:r>
                          </m:e>
                          <m:e>
                            <m:r>
                              <a:rPr lang="en-GB" i="1">
                                <a:latin typeface="Cambria Math" panose="02040503050406030204" pitchFamily="18" charset="0"/>
                              </a:rPr>
                              <m:t>𝑣</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𝑝𝑧</m:t>
                            </m:r>
                            <m:r>
                              <a:rPr lang="en-GB" i="1">
                                <a:latin typeface="Cambria Math" panose="02040503050406030204" pitchFamily="18" charset="0"/>
                              </a:rPr>
                              <m:t>+</m:t>
                            </m:r>
                            <m:r>
                              <a:rPr lang="en-GB" i="1">
                                <a:latin typeface="Cambria Math" panose="02040503050406030204" pitchFamily="18" charset="0"/>
                              </a:rPr>
                              <m:t>𝑟𝑥</m:t>
                            </m:r>
                          </m:e>
                          <m:e>
                            <m:r>
                              <a:rPr lang="en-GB" i="1">
                                <a:latin typeface="Cambria Math" panose="02040503050406030204" pitchFamily="18" charset="0"/>
                              </a:rPr>
                              <m:t>𝑤</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𝑧</m:t>
                                </m:r>
                              </m:e>
                            </m:acc>
                            <m:r>
                              <a:rPr lang="en-GB" i="1">
                                <a:latin typeface="Cambria Math" panose="02040503050406030204" pitchFamily="18" charset="0"/>
                              </a:rPr>
                              <m:t>−</m:t>
                            </m:r>
                            <m:r>
                              <a:rPr lang="en-GB" i="1">
                                <a:latin typeface="Cambria Math" panose="02040503050406030204" pitchFamily="18" charset="0"/>
                              </a:rPr>
                              <m:t>𝑞𝑥</m:t>
                            </m:r>
                            <m:r>
                              <a:rPr lang="en-GB" i="1">
                                <a:latin typeface="Cambria Math" panose="02040503050406030204" pitchFamily="18" charset="0"/>
                              </a:rPr>
                              <m:t>+</m:t>
                            </m:r>
                            <m:r>
                              <a:rPr lang="en-GB" i="1">
                                <a:latin typeface="Cambria Math" panose="02040503050406030204" pitchFamily="18" charset="0"/>
                              </a:rPr>
                              <m:t>𝑝𝑦</m:t>
                            </m:r>
                          </m:e>
                        </m:eqArr>
                      </m:e>
                    </m:d>
                  </m:oMath>
                </a14:m>
                <a:r>
                  <a:rPr lang="en-GB" dirty="0"/>
                  <a:t>						….2 </a:t>
                </a:r>
                <a:endParaRPr lang="en-US" dirty="0"/>
              </a:p>
              <a:p>
                <a:r>
                  <a:rPr lang="en-GB" dirty="0"/>
                  <a:t>Using vector method </a:t>
                </a:r>
                <a:endParaRPr lang="en-US" dirty="0"/>
              </a:p>
              <a:p>
                <a:r>
                  <a:rPr lang="en-GB" dirty="0"/>
                  <a:t>The definition of the cross product or vector product can be represented by the determinant of a formal matrix.</a:t>
                </a:r>
                <a:endParaRPr lang="en-US" dirty="0"/>
              </a:p>
              <a:p>
                <a:endParaRPr lang="en-US" dirty="0"/>
              </a:p>
            </p:txBody>
          </p:sp>
        </mc:Choice>
        <mc:Fallback xmlns="">
          <p:sp>
            <p:nvSpPr>
              <p:cNvPr id="3" name="Content Placeholder 2">
                <a:extLst>
                  <a:ext uri="{FF2B5EF4-FFF2-40B4-BE49-F238E27FC236}">
                    <a16:creationId xmlns:a16="http://schemas.microsoft.com/office/drawing/2014/main" id="{7BE65882-2C6C-4B9D-B9DD-3E6B1972B22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38620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AF42DD1-F1A3-464F-B027-8C408EA8EA16}"/>
                  </a:ext>
                </a:extLst>
              </p:cNvPr>
              <p:cNvSpPr>
                <a:spLocks noGrp="1"/>
              </p:cNvSpPr>
              <p:nvPr>
                <p:ph idx="1"/>
              </p:nvPr>
            </p:nvSpPr>
            <p:spPr>
              <a:xfrm>
                <a:off x="838200" y="1171074"/>
                <a:ext cx="10515600" cy="5005889"/>
              </a:xfrm>
            </p:spPr>
            <p:txBody>
              <a:bodyPr/>
              <a:lstStyle/>
              <a:p>
                <a:r>
                  <a:rPr lang="en-GB" dirty="0"/>
                  <a:t>Velocity= angular velocity x position vector</a:t>
                </a:r>
                <a:endParaRPr lang="en-US" dirty="0"/>
              </a:p>
              <a:p>
                <a:r>
                  <a:rPr lang="en-GB" dirty="0"/>
                  <a:t>T x W=</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GB" i="1">
                                  <a:latin typeface="Cambria Math" panose="02040503050406030204" pitchFamily="18" charset="0"/>
                                </a:rPr>
                                <m:t>𝑖</m:t>
                              </m:r>
                            </m:e>
                            <m:e>
                              <m:r>
                                <a:rPr lang="en-GB" i="1">
                                  <a:latin typeface="Cambria Math" panose="02040503050406030204" pitchFamily="18" charset="0"/>
                                </a:rPr>
                                <m:t>𝑗</m:t>
                              </m:r>
                            </m:e>
                            <m:e>
                              <m:r>
                                <a:rPr lang="en-GB" i="1">
                                  <a:latin typeface="Cambria Math" panose="02040503050406030204" pitchFamily="18" charset="0"/>
                                </a:rPr>
                                <m:t>𝑘</m:t>
                              </m:r>
                            </m:e>
                          </m:mr>
                          <m:mr>
                            <m:e>
                              <m:r>
                                <a:rPr lang="en-GB" i="1">
                                  <a:latin typeface="Cambria Math" panose="02040503050406030204" pitchFamily="18" charset="0"/>
                                </a:rPr>
                                <m:t>𝑝</m:t>
                              </m:r>
                            </m:e>
                            <m:e>
                              <m:r>
                                <a:rPr lang="en-GB" i="1">
                                  <a:latin typeface="Cambria Math" panose="02040503050406030204" pitchFamily="18" charset="0"/>
                                </a:rPr>
                                <m:t>𝑞</m:t>
                              </m:r>
                            </m:e>
                            <m:e>
                              <m:r>
                                <a:rPr lang="en-GB" i="1">
                                  <a:latin typeface="Cambria Math" panose="02040503050406030204" pitchFamily="18" charset="0"/>
                                </a:rPr>
                                <m:t>𝑟</m:t>
                              </m:r>
                            </m:e>
                          </m:mr>
                          <m:mr>
                            <m:e>
                              <m:r>
                                <a:rPr lang="en-GB" i="1">
                                  <a:latin typeface="Cambria Math" panose="02040503050406030204" pitchFamily="18" charset="0"/>
                                </a:rPr>
                                <m:t>𝑥</m:t>
                              </m:r>
                            </m:e>
                            <m:e>
                              <m:r>
                                <a:rPr lang="en-GB" i="1">
                                  <a:latin typeface="Cambria Math" panose="02040503050406030204" pitchFamily="18" charset="0"/>
                                </a:rPr>
                                <m:t>𝑦</m:t>
                              </m:r>
                            </m:e>
                            <m:e>
                              <m:r>
                                <a:rPr lang="en-GB" i="1">
                                  <a:latin typeface="Cambria Math" panose="02040503050406030204" pitchFamily="18" charset="0"/>
                                </a:rPr>
                                <m:t>𝑧</m:t>
                              </m:r>
                            </m:e>
                          </m:mr>
                        </m:m>
                      </m:e>
                    </m:d>
                  </m:oMath>
                </a14:m>
                <a:endParaRPr lang="en-US" dirty="0"/>
              </a:p>
              <a:p>
                <a:endParaRPr lang="en-GB" dirty="0"/>
              </a:p>
              <a:p>
                <a:endParaRPr lang="en-GB" dirty="0"/>
              </a:p>
              <a:p>
                <a:r>
                  <a:rPr lang="en-GB" dirty="0"/>
                  <a:t>Where T=(</a:t>
                </a:r>
                <a:r>
                  <a:rPr lang="en-GB" dirty="0" err="1"/>
                  <a:t>x,y,z</a:t>
                </a:r>
                <a:r>
                  <a:rPr lang="en-GB" dirty="0"/>
                  <a:t>) and W=(</a:t>
                </a:r>
                <a:r>
                  <a:rPr lang="en-GB" dirty="0" err="1"/>
                  <a:t>p,q,r</a:t>
                </a:r>
                <a:r>
                  <a:rPr lang="en-GB" dirty="0"/>
                  <a:t>)</a:t>
                </a:r>
                <a:endParaRPr lang="en-US" dirty="0"/>
              </a:p>
              <a:p>
                <a:r>
                  <a:rPr lang="en-GB" dirty="0"/>
                  <a:t>This determinant can be computed using </a:t>
                </a:r>
                <a:r>
                  <a:rPr lang="en-GB" dirty="0" err="1"/>
                  <a:t>Sarrus</a:t>
                </a:r>
                <a:r>
                  <a:rPr lang="en-GB" dirty="0"/>
                  <a:t>’ rule or Cofactor expansion.</a:t>
                </a:r>
                <a:endParaRPr lang="en-US" dirty="0"/>
              </a:p>
              <a:p>
                <a:endParaRPr lang="en-US" dirty="0"/>
              </a:p>
            </p:txBody>
          </p:sp>
        </mc:Choice>
        <mc:Fallback xmlns="">
          <p:sp>
            <p:nvSpPr>
              <p:cNvPr id="3" name="Content Placeholder 2">
                <a:extLst>
                  <a:ext uri="{FF2B5EF4-FFF2-40B4-BE49-F238E27FC236}">
                    <a16:creationId xmlns:a16="http://schemas.microsoft.com/office/drawing/2014/main" id="{2AF42DD1-F1A3-464F-B027-8C408EA8EA16}"/>
                  </a:ext>
                </a:extLst>
              </p:cNvPr>
              <p:cNvSpPr>
                <a:spLocks noGrp="1" noRot="1" noChangeAspect="1" noMove="1" noResize="1" noEditPoints="1" noAdjustHandles="1" noChangeArrowheads="1" noChangeShapeType="1" noTextEdit="1"/>
              </p:cNvSpPr>
              <p:nvPr>
                <p:ph idx="1"/>
              </p:nvPr>
            </p:nvSpPr>
            <p:spPr>
              <a:xfrm>
                <a:off x="838200" y="1171074"/>
                <a:ext cx="10515600" cy="5005889"/>
              </a:xfrm>
              <a:blipFill>
                <a:blip r:embed="rId2"/>
                <a:stretch>
                  <a:fillRect l="-1043" t="-1949"/>
                </a:stretch>
              </a:blipFill>
            </p:spPr>
            <p:txBody>
              <a:bodyPr/>
              <a:lstStyle/>
              <a:p>
                <a:r>
                  <a:rPr lang="en-US">
                    <a:noFill/>
                  </a:rPr>
                  <a:t> </a:t>
                </a:r>
              </a:p>
            </p:txBody>
          </p:sp>
        </mc:Fallback>
      </mc:AlternateContent>
    </p:spTree>
    <p:extLst>
      <p:ext uri="{BB962C8B-B14F-4D97-AF65-F5344CB8AC3E}">
        <p14:creationId xmlns:p14="http://schemas.microsoft.com/office/powerpoint/2010/main" val="98606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F619D64-497E-401B-9BEF-FA9DB7BBC8D4}"/>
                  </a:ext>
                </a:extLst>
              </p:cNvPr>
              <p:cNvSpPr>
                <a:spLocks noGrp="1"/>
              </p:cNvSpPr>
              <p:nvPr>
                <p:ph idx="1"/>
              </p:nvPr>
            </p:nvSpPr>
            <p:spPr>
              <a:xfrm>
                <a:off x="838200" y="401053"/>
                <a:ext cx="10515600" cy="5775910"/>
              </a:xfrm>
            </p:spPr>
            <p:txBody>
              <a:bodyPr>
                <a:normAutofit/>
              </a:bodyPr>
              <a:lstStyle/>
              <a:p>
                <a:r>
                  <a:rPr lang="en-GB" dirty="0"/>
                  <a:t>Hence using the cofactor expansion we have,</a:t>
                </a:r>
                <a:endParaRPr lang="en-US" dirty="0"/>
              </a:p>
              <a:p>
                <a:r>
                  <a:rPr lang="en-GB" dirty="0"/>
                  <a:t>=</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GB" i="1">
                                  <a:latin typeface="Cambria Math" panose="02040503050406030204" pitchFamily="18" charset="0"/>
                                </a:rPr>
                                <m:t>𝑞</m:t>
                              </m:r>
                            </m:e>
                            <m:e>
                              <m:r>
                                <a:rPr lang="en-GB" i="1">
                                  <a:latin typeface="Cambria Math" panose="02040503050406030204" pitchFamily="18" charset="0"/>
                                </a:rPr>
                                <m:t>𝑟</m:t>
                              </m:r>
                            </m:e>
                          </m:mr>
                          <m:mr>
                            <m:e>
                              <m:r>
                                <a:rPr lang="en-GB" i="1">
                                  <a:latin typeface="Cambria Math" panose="02040503050406030204" pitchFamily="18" charset="0"/>
                                </a:rPr>
                                <m:t>𝑦</m:t>
                              </m:r>
                            </m:e>
                            <m:e>
                              <m:r>
                                <a:rPr lang="en-GB" i="1">
                                  <a:latin typeface="Cambria Math" panose="02040503050406030204" pitchFamily="18" charset="0"/>
                                </a:rPr>
                                <m:t>𝑧</m:t>
                              </m:r>
                            </m:e>
                          </m:mr>
                        </m:m>
                      </m:e>
                    </m:d>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GB" i="1">
                                  <a:latin typeface="Cambria Math" panose="02040503050406030204" pitchFamily="18" charset="0"/>
                                </a:rPr>
                                <m:t>𝑝</m:t>
                              </m:r>
                            </m:e>
                            <m:e>
                              <m:r>
                                <a:rPr lang="en-GB" i="1">
                                  <a:latin typeface="Cambria Math" panose="02040503050406030204" pitchFamily="18" charset="0"/>
                                </a:rPr>
                                <m:t>𝑟</m:t>
                              </m:r>
                            </m:e>
                          </m:mr>
                          <m:mr>
                            <m:e>
                              <m:r>
                                <a:rPr lang="en-GB" i="1">
                                  <a:latin typeface="Cambria Math" panose="02040503050406030204" pitchFamily="18" charset="0"/>
                                </a:rPr>
                                <m:t>𝑥</m:t>
                              </m:r>
                            </m:e>
                            <m:e>
                              <m:r>
                                <a:rPr lang="en-GB" i="1">
                                  <a:latin typeface="Cambria Math" panose="02040503050406030204" pitchFamily="18" charset="0"/>
                                </a:rPr>
                                <m:t>𝑧</m:t>
                              </m:r>
                            </m:e>
                          </m:mr>
                        </m:m>
                      </m:e>
                    </m:d>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GB" i="1">
                                  <a:latin typeface="Cambria Math" panose="02040503050406030204" pitchFamily="18" charset="0"/>
                                </a:rPr>
                                <m:t>𝑝</m:t>
                              </m:r>
                            </m:e>
                            <m:e>
                              <m:r>
                                <a:rPr lang="en-GB" i="1">
                                  <a:latin typeface="Cambria Math" panose="02040503050406030204" pitchFamily="18" charset="0"/>
                                </a:rPr>
                                <m:t>𝑞</m:t>
                              </m:r>
                            </m:e>
                          </m:mr>
                          <m:mr>
                            <m:e>
                              <m:r>
                                <a:rPr lang="en-GB" i="1">
                                  <a:latin typeface="Cambria Math" panose="02040503050406030204" pitchFamily="18" charset="0"/>
                                </a:rPr>
                                <m:t>𝑥</m:t>
                              </m:r>
                            </m:e>
                            <m:e>
                              <m:r>
                                <a:rPr lang="en-GB" i="1">
                                  <a:latin typeface="Cambria Math" panose="02040503050406030204" pitchFamily="18" charset="0"/>
                                </a:rPr>
                                <m:t>𝑦</m:t>
                              </m:r>
                            </m:e>
                          </m:mr>
                        </m:m>
                      </m:e>
                    </m:d>
                    <m:r>
                      <a:rPr lang="en-GB" i="1">
                        <a:latin typeface="Cambria Math" panose="02040503050406030204" pitchFamily="18" charset="0"/>
                      </a:rPr>
                      <m:t>𝑘</m:t>
                    </m:r>
                  </m:oMath>
                </a14:m>
                <a:endParaRPr lang="en-US" dirty="0"/>
              </a:p>
              <a:p>
                <a:endParaRPr lang="en-US" dirty="0"/>
              </a:p>
              <a:p>
                <a:endParaRPr lang="en-US" dirty="0"/>
              </a:p>
              <a:p>
                <a:r>
                  <a:rPr lang="en-GB" dirty="0"/>
                  <a:t>=</a:t>
                </a:r>
                <a14:m>
                  <m:oMath xmlns:m="http://schemas.openxmlformats.org/officeDocument/2006/math">
                    <m:d>
                      <m:dPr>
                        <m:begChr m:val="["/>
                        <m:endChr m:val="]"/>
                        <m:ctrlPr>
                          <a:rPr lang="en-US" i="1">
                            <a:latin typeface="Cambria Math" panose="02040503050406030204" pitchFamily="18" charset="0"/>
                          </a:rPr>
                        </m:ctrlPr>
                      </m:dPr>
                      <m:e>
                        <m:r>
                          <a:rPr lang="en-GB" i="1">
                            <a:latin typeface="Cambria Math" panose="02040503050406030204" pitchFamily="18" charset="0"/>
                          </a:rPr>
                          <m:t>𝑞𝑧</m:t>
                        </m:r>
                        <m:r>
                          <a:rPr lang="en-GB" i="1">
                            <a:latin typeface="Cambria Math" panose="02040503050406030204" pitchFamily="18" charset="0"/>
                          </a:rPr>
                          <m:t>−</m:t>
                        </m:r>
                        <m:r>
                          <a:rPr lang="en-GB" i="1">
                            <a:latin typeface="Cambria Math" panose="02040503050406030204" pitchFamily="18" charset="0"/>
                          </a:rPr>
                          <m:t>𝑟𝑦</m:t>
                        </m:r>
                      </m:e>
                    </m:d>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US" i="1">
                            <a:latin typeface="Cambria Math" panose="02040503050406030204" pitchFamily="18" charset="0"/>
                          </a:rPr>
                        </m:ctrlPr>
                      </m:dPr>
                      <m:e>
                        <m:r>
                          <a:rPr lang="en-GB" i="1">
                            <a:latin typeface="Cambria Math" panose="02040503050406030204" pitchFamily="18" charset="0"/>
                          </a:rPr>
                          <m:t>𝑝𝑧</m:t>
                        </m:r>
                        <m:r>
                          <a:rPr lang="en-GB" i="1">
                            <a:latin typeface="Cambria Math" panose="02040503050406030204" pitchFamily="18" charset="0"/>
                          </a:rPr>
                          <m:t>−</m:t>
                        </m:r>
                        <m:r>
                          <a:rPr lang="en-GB" i="1">
                            <a:latin typeface="Cambria Math" panose="02040503050406030204" pitchFamily="18" charset="0"/>
                          </a:rPr>
                          <m:t>𝑟𝑥</m:t>
                        </m:r>
                      </m:e>
                    </m:d>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US" i="1">
                            <a:latin typeface="Cambria Math" panose="02040503050406030204" pitchFamily="18" charset="0"/>
                          </a:rPr>
                        </m:ctrlPr>
                      </m:dPr>
                      <m:e>
                        <m:r>
                          <a:rPr lang="en-GB" i="1">
                            <a:latin typeface="Cambria Math" panose="02040503050406030204" pitchFamily="18" charset="0"/>
                          </a:rPr>
                          <m:t>𝑝𝑦</m:t>
                        </m:r>
                        <m:r>
                          <a:rPr lang="en-GB" i="1">
                            <a:latin typeface="Cambria Math" panose="02040503050406030204" pitchFamily="18" charset="0"/>
                          </a:rPr>
                          <m:t>−</m:t>
                        </m:r>
                        <m:r>
                          <a:rPr lang="en-GB" i="1">
                            <a:latin typeface="Cambria Math" panose="02040503050406030204" pitchFamily="18" charset="0"/>
                          </a:rPr>
                          <m:t>𝑞𝑥</m:t>
                        </m:r>
                      </m:e>
                    </m:d>
                    <m:r>
                      <a:rPr lang="en-GB" i="1">
                        <a:latin typeface="Cambria Math" panose="02040503050406030204" pitchFamily="18" charset="0"/>
                      </a:rPr>
                      <m:t>𝑘</m:t>
                    </m:r>
                  </m:oMath>
                </a14:m>
                <a:r>
                  <a:rPr lang="en-GB" dirty="0"/>
                  <a:t>                                             *</a:t>
                </a:r>
              </a:p>
              <a:p>
                <a:endParaRPr lang="en-US" dirty="0"/>
              </a:p>
              <a:p>
                <a:r>
                  <a:rPr lang="en-GB" dirty="0"/>
                  <a:t>Rearranging equation * we have </a:t>
                </a:r>
                <a:endParaRPr lang="en-US" dirty="0"/>
              </a:p>
              <a:p>
                <a14:m>
                  <m:oMath xmlns:m="http://schemas.openxmlformats.org/officeDocument/2006/math">
                    <m:r>
                      <a:rPr lang="en-GB" i="1">
                        <a:latin typeface="Cambria Math" panose="02040503050406030204" pitchFamily="18" charset="0"/>
                      </a:rPr>
                      <m:t>𝑢</m:t>
                    </m:r>
                    <m:r>
                      <a:rPr lang="en-GB" i="1">
                        <a:latin typeface="Cambria Math" panose="02040503050406030204" pitchFamily="18" charset="0"/>
                      </a:rPr>
                      <m:t>=</m:t>
                    </m:r>
                    <m:r>
                      <a:rPr lang="en-GB" i="1">
                        <a:latin typeface="Cambria Math" panose="02040503050406030204" pitchFamily="18" charset="0"/>
                      </a:rPr>
                      <m:t>𝑞𝑧𝑖</m:t>
                    </m:r>
                    <m:r>
                      <a:rPr lang="en-GB" i="1">
                        <a:latin typeface="Cambria Math" panose="02040503050406030204" pitchFamily="18" charset="0"/>
                      </a:rPr>
                      <m:t>−</m:t>
                    </m:r>
                    <m:r>
                      <a:rPr lang="en-GB" i="1">
                        <a:latin typeface="Cambria Math" panose="02040503050406030204" pitchFamily="18" charset="0"/>
                      </a:rPr>
                      <m:t>𝑟𝑦𝑖</m:t>
                    </m:r>
                  </m:oMath>
                </a14:m>
                <a:endParaRPr lang="en-US" dirty="0"/>
              </a:p>
              <a:p>
                <a14:m>
                  <m:oMath xmlns:m="http://schemas.openxmlformats.org/officeDocument/2006/math">
                    <m:r>
                      <a:rPr lang="en-GB" i="1">
                        <a:latin typeface="Cambria Math" panose="02040503050406030204" pitchFamily="18" charset="0"/>
                      </a:rPr>
                      <m:t>𝑣</m:t>
                    </m:r>
                    <m:r>
                      <a:rPr lang="en-GB" i="1">
                        <a:latin typeface="Cambria Math" panose="02040503050406030204" pitchFamily="18" charset="0"/>
                      </a:rPr>
                      <m:t>=−</m:t>
                    </m:r>
                    <m:r>
                      <a:rPr lang="en-GB" i="1">
                        <a:latin typeface="Cambria Math" panose="02040503050406030204" pitchFamily="18" charset="0"/>
                      </a:rPr>
                      <m:t>𝑝𝑧𝑗</m:t>
                    </m:r>
                    <m:r>
                      <a:rPr lang="en-GB" i="1">
                        <a:latin typeface="Cambria Math" panose="02040503050406030204" pitchFamily="18" charset="0"/>
                      </a:rPr>
                      <m:t>+</m:t>
                    </m:r>
                    <m:r>
                      <a:rPr lang="en-GB" i="1">
                        <a:latin typeface="Cambria Math" panose="02040503050406030204" pitchFamily="18" charset="0"/>
                      </a:rPr>
                      <m:t>𝑟𝑥𝑗</m:t>
                    </m:r>
                  </m:oMath>
                </a14:m>
                <a:endParaRPr lang="en-US" dirty="0"/>
              </a:p>
              <a:p>
                <a14:m>
                  <m:oMath xmlns:m="http://schemas.openxmlformats.org/officeDocument/2006/math">
                    <m:r>
                      <a:rPr lang="en-GB" i="1">
                        <a:latin typeface="Cambria Math" panose="02040503050406030204" pitchFamily="18" charset="0"/>
                      </a:rPr>
                      <m:t>𝑤</m:t>
                    </m:r>
                    <m:r>
                      <a:rPr lang="en-GB" i="1">
                        <a:latin typeface="Cambria Math" panose="02040503050406030204" pitchFamily="18" charset="0"/>
                      </a:rPr>
                      <m:t>=</m:t>
                    </m:r>
                    <m:r>
                      <a:rPr lang="en-GB" i="1">
                        <a:latin typeface="Cambria Math" panose="02040503050406030204" pitchFamily="18" charset="0"/>
                      </a:rPr>
                      <m:t>𝑝𝑦𝑘</m:t>
                    </m:r>
                    <m:r>
                      <a:rPr lang="en-GB" i="1">
                        <a:latin typeface="Cambria Math" panose="02040503050406030204" pitchFamily="18" charset="0"/>
                      </a:rPr>
                      <m:t>−</m:t>
                    </m:r>
                    <m:r>
                      <a:rPr lang="en-GB" i="1">
                        <a:latin typeface="Cambria Math" panose="02040503050406030204" pitchFamily="18" charset="0"/>
                      </a:rPr>
                      <m:t>𝑞𝑥𝑘</m:t>
                    </m:r>
                  </m:oMath>
                </a14:m>
                <a:endParaRPr lang="en-US" dirty="0"/>
              </a:p>
            </p:txBody>
          </p:sp>
        </mc:Choice>
        <mc:Fallback xmlns="">
          <p:sp>
            <p:nvSpPr>
              <p:cNvPr id="3" name="Content Placeholder 2">
                <a:extLst>
                  <a:ext uri="{FF2B5EF4-FFF2-40B4-BE49-F238E27FC236}">
                    <a16:creationId xmlns:a16="http://schemas.microsoft.com/office/drawing/2014/main" id="{5F619D64-497E-401B-9BEF-FA9DB7BBC8D4}"/>
                  </a:ext>
                </a:extLst>
              </p:cNvPr>
              <p:cNvSpPr>
                <a:spLocks noGrp="1" noRot="1" noChangeAspect="1" noMove="1" noResize="1" noEditPoints="1" noAdjustHandles="1" noChangeArrowheads="1" noChangeShapeType="1" noTextEdit="1"/>
              </p:cNvSpPr>
              <p:nvPr>
                <p:ph idx="1"/>
              </p:nvPr>
            </p:nvSpPr>
            <p:spPr>
              <a:xfrm>
                <a:off x="838200" y="401053"/>
                <a:ext cx="10515600" cy="5775910"/>
              </a:xfrm>
              <a:blipFill>
                <a:blip r:embed="rId2"/>
                <a:stretch>
                  <a:fillRect l="-1043" t="-1795"/>
                </a:stretch>
              </a:blipFill>
            </p:spPr>
            <p:txBody>
              <a:bodyPr/>
              <a:lstStyle/>
              <a:p>
                <a:r>
                  <a:rPr lang="en-US">
                    <a:noFill/>
                  </a:rPr>
                  <a:t> </a:t>
                </a:r>
              </a:p>
            </p:txBody>
          </p:sp>
        </mc:Fallback>
      </mc:AlternateContent>
    </p:spTree>
    <p:extLst>
      <p:ext uri="{BB962C8B-B14F-4D97-AF65-F5344CB8AC3E}">
        <p14:creationId xmlns:p14="http://schemas.microsoft.com/office/powerpoint/2010/main" val="1090341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CB3EE7D-9302-4003-AEDF-44B2D4A29AA4}"/>
                  </a:ext>
                </a:extLst>
              </p:cNvPr>
              <p:cNvSpPr>
                <a:spLocks noGrp="1"/>
              </p:cNvSpPr>
              <p:nvPr>
                <p:ph idx="1"/>
              </p:nvPr>
            </p:nvSpPr>
            <p:spPr>
              <a:xfrm>
                <a:off x="838200" y="705853"/>
                <a:ext cx="10515600" cy="5471110"/>
              </a:xfrm>
            </p:spPr>
            <p:txBody>
              <a:bodyPr>
                <a:normAutofit lnSpcReduction="10000"/>
              </a:bodyPr>
              <a:lstStyle/>
              <a:p>
                <a:r>
                  <a:rPr lang="en-GB" dirty="0"/>
                  <a:t>It will be seen that the velocity components each comprise a linear term and two additional terms due to rotary motion. The origin of the terms due to rotary motion in the component </a:t>
                </a:r>
                <a:r>
                  <a:rPr lang="en-GB" i="1" dirty="0"/>
                  <a:t>u ,</a:t>
                </a:r>
                <a:r>
                  <a:rPr lang="en-GB" dirty="0"/>
                  <a:t> for example, illustrated in figure 6 and 7. Both </a:t>
                </a:r>
                <a:r>
                  <a:rPr lang="en-GB" i="1" dirty="0"/>
                  <a:t>–</a:t>
                </a:r>
                <a:r>
                  <a:rPr lang="en-GB" i="1" dirty="0" err="1"/>
                  <a:t>ry</a:t>
                </a:r>
                <a:r>
                  <a:rPr lang="en-GB" dirty="0"/>
                  <a:t> and </a:t>
                </a:r>
                <a:r>
                  <a:rPr lang="en-GB" i="1" dirty="0" err="1"/>
                  <a:t>qz</a:t>
                </a:r>
                <a:r>
                  <a:rPr lang="en-GB" dirty="0"/>
                  <a:t> represent tangential velocity components acting along a line through </a:t>
                </a:r>
                <a:r>
                  <a:rPr lang="en-GB" i="1" dirty="0"/>
                  <a:t>p</a:t>
                </a:r>
                <a14:m>
                  <m:oMath xmlns:m="http://schemas.openxmlformats.org/officeDocument/2006/math">
                    <m:d>
                      <m:dPr>
                        <m:ctrlPr>
                          <a:rPr lang="en-US"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r>
                          <a:rPr lang="en-GB" i="1">
                            <a:latin typeface="Cambria Math" panose="02040503050406030204" pitchFamily="18" charset="0"/>
                          </a:rPr>
                          <m:t>𝑧</m:t>
                        </m:r>
                      </m:e>
                    </m:d>
                  </m:oMath>
                </a14:m>
                <a:r>
                  <a:rPr lang="en-GB" dirty="0"/>
                  <a:t> parallel to the </a:t>
                </a:r>
                <a:r>
                  <a:rPr lang="en-GB" i="1" dirty="0"/>
                  <a:t>ox</a:t>
                </a:r>
                <a:r>
                  <a:rPr lang="en-GB" dirty="0"/>
                  <a:t> axis. The rotary terms in the remaining two components of velocity are determined in a similar way. Now, since the generalized body shown in figure 5 represents the aeroplane which is assumed to be rigid then,</a:t>
                </a:r>
                <a:endParaRPr lang="en-US" dirty="0"/>
              </a:p>
              <a:p>
                <a14:m>
                  <m:oMath xmlns:m="http://schemas.openxmlformats.org/officeDocument/2006/math">
                    <m:acc>
                      <m:accPr>
                        <m:chr m:val="̇"/>
                        <m:ctrlPr>
                          <a:rPr lang="en-US" i="1">
                            <a:latin typeface="Cambria Math" panose="02040503050406030204" pitchFamily="18" charset="0"/>
                          </a:rPr>
                        </m:ctrlPr>
                      </m:accPr>
                      <m:e>
                        <m:r>
                          <a:rPr lang="en-GB" i="1">
                            <a:latin typeface="Cambria Math" panose="02040503050406030204" pitchFamily="18" charset="0"/>
                          </a:rPr>
                          <m:t>𝑥</m:t>
                        </m:r>
                      </m:e>
                    </m:acc>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𝑦</m:t>
                        </m:r>
                      </m:e>
                    </m:acc>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𝑧</m:t>
                        </m:r>
                      </m:e>
                    </m:acc>
                    <m:r>
                      <a:rPr lang="en-GB" i="1">
                        <a:latin typeface="Cambria Math" panose="02040503050406030204" pitchFamily="18" charset="0"/>
                      </a:rPr>
                      <m:t>=0</m:t>
                    </m:r>
                  </m:oMath>
                </a14:m>
                <a:r>
                  <a:rPr lang="en-GB" dirty="0"/>
                  <a:t>							….3</a:t>
                </a:r>
                <a:endParaRPr lang="en-US" dirty="0"/>
              </a:p>
              <a:p>
                <a:r>
                  <a:rPr lang="en-GB" dirty="0"/>
                  <a:t>Equation 2 reduce to</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𝑢</m:t>
                            </m:r>
                            <m:r>
                              <a:rPr lang="en-GB" i="1">
                                <a:latin typeface="Cambria Math" panose="02040503050406030204" pitchFamily="18" charset="0"/>
                              </a:rPr>
                              <m:t>=</m:t>
                            </m:r>
                            <m:r>
                              <a:rPr lang="en-GB" i="1">
                                <a:latin typeface="Cambria Math" panose="02040503050406030204" pitchFamily="18" charset="0"/>
                              </a:rPr>
                              <m:t>𝑞𝑧</m:t>
                            </m:r>
                            <m:r>
                              <a:rPr lang="en-GB" i="1">
                                <a:latin typeface="Cambria Math" panose="02040503050406030204" pitchFamily="18" charset="0"/>
                              </a:rPr>
                              <m:t>−</m:t>
                            </m:r>
                            <m:r>
                              <a:rPr lang="en-GB" i="1">
                                <a:latin typeface="Cambria Math" panose="02040503050406030204" pitchFamily="18" charset="0"/>
                              </a:rPr>
                              <m:t>𝑟𝑦</m:t>
                            </m:r>
                          </m:e>
                          <m:e>
                            <m:r>
                              <a:rPr lang="en-GB" i="1">
                                <a:latin typeface="Cambria Math" panose="02040503050406030204" pitchFamily="18" charset="0"/>
                              </a:rPr>
                              <m:t>𝑣</m:t>
                            </m:r>
                            <m:r>
                              <a:rPr lang="en-GB" i="1">
                                <a:latin typeface="Cambria Math" panose="02040503050406030204" pitchFamily="18" charset="0"/>
                              </a:rPr>
                              <m:t>=</m:t>
                            </m:r>
                            <m:r>
                              <a:rPr lang="en-GB" i="1">
                                <a:latin typeface="Cambria Math" panose="02040503050406030204" pitchFamily="18" charset="0"/>
                              </a:rPr>
                              <m:t>𝑟𝑥</m:t>
                            </m:r>
                            <m:r>
                              <a:rPr lang="en-GB" i="1">
                                <a:latin typeface="Cambria Math" panose="02040503050406030204" pitchFamily="18" charset="0"/>
                              </a:rPr>
                              <m:t>−</m:t>
                            </m:r>
                            <m:r>
                              <a:rPr lang="en-GB" i="1">
                                <a:latin typeface="Cambria Math" panose="02040503050406030204" pitchFamily="18" charset="0"/>
                              </a:rPr>
                              <m:t>𝑝𝑧</m:t>
                            </m:r>
                          </m:e>
                          <m:e>
                            <m:r>
                              <a:rPr lang="en-GB" i="1">
                                <a:latin typeface="Cambria Math" panose="02040503050406030204" pitchFamily="18" charset="0"/>
                              </a:rPr>
                              <m:t>𝑤</m:t>
                            </m:r>
                            <m:r>
                              <a:rPr lang="en-GB" i="1">
                                <a:latin typeface="Cambria Math" panose="02040503050406030204" pitchFamily="18" charset="0"/>
                              </a:rPr>
                              <m:t>=</m:t>
                            </m:r>
                            <m:r>
                              <a:rPr lang="en-GB" i="1">
                                <a:latin typeface="Cambria Math" panose="02040503050406030204" pitchFamily="18" charset="0"/>
                              </a:rPr>
                              <m:t>𝑝𝑦</m:t>
                            </m:r>
                            <m:r>
                              <a:rPr lang="en-GB" i="1">
                                <a:latin typeface="Cambria Math" panose="02040503050406030204" pitchFamily="18" charset="0"/>
                              </a:rPr>
                              <m:t>−</m:t>
                            </m:r>
                            <m:r>
                              <a:rPr lang="en-GB" i="1">
                                <a:latin typeface="Cambria Math" panose="02040503050406030204" pitchFamily="18" charset="0"/>
                              </a:rPr>
                              <m:t>𝑞𝑥</m:t>
                            </m:r>
                          </m:e>
                        </m:eqArr>
                      </m:e>
                    </m:d>
                  </m:oMath>
                </a14:m>
                <a:r>
                  <a:rPr lang="en-GB" dirty="0"/>
                  <a:t>							…..4</a:t>
                </a:r>
                <a:endParaRPr lang="en-US" dirty="0"/>
              </a:p>
              <a:p>
                <a:endParaRPr lang="en-US" dirty="0"/>
              </a:p>
            </p:txBody>
          </p:sp>
        </mc:Choice>
        <mc:Fallback xmlns="">
          <p:sp>
            <p:nvSpPr>
              <p:cNvPr id="3" name="Content Placeholder 2">
                <a:extLst>
                  <a:ext uri="{FF2B5EF4-FFF2-40B4-BE49-F238E27FC236}">
                    <a16:creationId xmlns:a16="http://schemas.microsoft.com/office/drawing/2014/main" id="{DCB3EE7D-9302-4003-AEDF-44B2D4A29AA4}"/>
                  </a:ext>
                </a:extLst>
              </p:cNvPr>
              <p:cNvSpPr>
                <a:spLocks noGrp="1" noRot="1" noChangeAspect="1" noMove="1" noResize="1" noEditPoints="1" noAdjustHandles="1" noChangeArrowheads="1" noChangeShapeType="1" noTextEdit="1"/>
              </p:cNvSpPr>
              <p:nvPr>
                <p:ph idx="1"/>
              </p:nvPr>
            </p:nvSpPr>
            <p:spPr>
              <a:xfrm>
                <a:off x="838200" y="705853"/>
                <a:ext cx="10515600" cy="5471110"/>
              </a:xfrm>
              <a:blipFill>
                <a:blip r:embed="rId2"/>
                <a:stretch>
                  <a:fillRect l="-1043" t="-2564" r="-1623"/>
                </a:stretch>
              </a:blipFill>
            </p:spPr>
            <p:txBody>
              <a:bodyPr/>
              <a:lstStyle/>
              <a:p>
                <a:r>
                  <a:rPr lang="en-US">
                    <a:noFill/>
                  </a:rPr>
                  <a:t> </a:t>
                </a:r>
              </a:p>
            </p:txBody>
          </p:sp>
        </mc:Fallback>
      </mc:AlternateContent>
    </p:spTree>
    <p:extLst>
      <p:ext uri="{BB962C8B-B14F-4D97-AF65-F5344CB8AC3E}">
        <p14:creationId xmlns:p14="http://schemas.microsoft.com/office/powerpoint/2010/main" val="3517817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4F6F1AC-CA03-4CF0-9658-F7BB883B780C}"/>
              </a:ext>
            </a:extLst>
          </p:cNvPr>
          <p:cNvSpPr>
            <a:spLocks noGrp="1"/>
          </p:cNvSpPr>
          <p:nvPr>
            <p:ph idx="1"/>
          </p:nvPr>
        </p:nvSpPr>
        <p:spPr>
          <a:xfrm>
            <a:off x="581526" y="494130"/>
            <a:ext cx="10515600" cy="4351338"/>
          </a:xfrm>
        </p:spPr>
        <p:txBody>
          <a:bodyPr/>
          <a:lstStyle/>
          <a:p>
            <a:r>
              <a:rPr lang="en-GB" dirty="0"/>
              <a:t>Figure 6: velocity terms due to rotary motion</a:t>
            </a:r>
            <a:endParaRPr lang="en-US" dirty="0"/>
          </a:p>
          <a:p>
            <a:endParaRPr lang="en-US" dirty="0"/>
          </a:p>
        </p:txBody>
      </p:sp>
      <p:pic>
        <p:nvPicPr>
          <p:cNvPr id="4" name="Picture 3" descr="scan0010">
            <a:extLst>
              <a:ext uri="{FF2B5EF4-FFF2-40B4-BE49-F238E27FC236}">
                <a16:creationId xmlns="" xmlns:a16="http://schemas.microsoft.com/office/drawing/2014/main" id="{A2B9B904-E8E1-4B2D-926D-80D3BD735BF2}"/>
              </a:ext>
            </a:extLst>
          </p:cNvPr>
          <p:cNvPicPr/>
          <p:nvPr/>
        </p:nvPicPr>
        <p:blipFill>
          <a:blip r:embed="rId2"/>
          <a:srcRect r="21005" b="66731"/>
          <a:stretch>
            <a:fillRect/>
          </a:stretch>
        </p:blipFill>
        <p:spPr bwMode="auto">
          <a:xfrm>
            <a:off x="581526" y="1315453"/>
            <a:ext cx="10824411" cy="4828673"/>
          </a:xfrm>
          <a:prstGeom prst="rect">
            <a:avLst/>
          </a:prstGeom>
          <a:noFill/>
          <a:ln w="9525">
            <a:noFill/>
            <a:miter lim="800000"/>
            <a:headEnd/>
            <a:tailEnd/>
          </a:ln>
        </p:spPr>
      </p:pic>
    </p:spTree>
    <p:extLst>
      <p:ext uri="{BB962C8B-B14F-4D97-AF65-F5344CB8AC3E}">
        <p14:creationId xmlns:p14="http://schemas.microsoft.com/office/powerpoint/2010/main" val="2055197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7DB7216-71AD-4134-9074-92E6CFBFE7DA}"/>
                  </a:ext>
                </a:extLst>
              </p:cNvPr>
              <p:cNvSpPr>
                <a:spLocks noGrp="1"/>
              </p:cNvSpPr>
              <p:nvPr>
                <p:ph idx="1"/>
              </p:nvPr>
            </p:nvSpPr>
            <p:spPr>
              <a:xfrm>
                <a:off x="838200" y="449179"/>
                <a:ext cx="10515600" cy="6047874"/>
              </a:xfrm>
            </p:spPr>
            <p:txBody>
              <a:bodyPr>
                <a:normAutofit lnSpcReduction="10000"/>
              </a:bodyPr>
              <a:lstStyle/>
              <a:p>
                <a:r>
                  <a:rPr lang="en-GB" dirty="0"/>
                  <a:t>The corresponding components of acceleration at </a:t>
                </a:r>
                <a:r>
                  <a:rPr lang="en-GB" i="1" dirty="0"/>
                  <a:t>p(x, y, z) </a:t>
                </a:r>
                <a:r>
                  <a:rPr lang="en-GB" dirty="0"/>
                  <a:t>relative to </a:t>
                </a:r>
                <a:r>
                  <a:rPr lang="en-GB" i="1" dirty="0"/>
                  <a:t>o</a:t>
                </a:r>
                <a:r>
                  <a:rPr lang="en-GB" dirty="0"/>
                  <a:t> are given by</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𝑥</m:t>
                                </m:r>
                              </m:sub>
                            </m:sSub>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𝑢</m:t>
                                </m:r>
                              </m:e>
                            </m:acc>
                            <m:r>
                              <a:rPr lang="en-GB" i="1">
                                <a:latin typeface="Cambria Math" panose="02040503050406030204" pitchFamily="18" charset="0"/>
                              </a:rPr>
                              <m:t>−</m:t>
                            </m:r>
                            <m:r>
                              <a:rPr lang="en-GB" i="1">
                                <a:latin typeface="Cambria Math" panose="02040503050406030204" pitchFamily="18" charset="0"/>
                              </a:rPr>
                              <m:t>𝑟𝑣</m:t>
                            </m:r>
                            <m:r>
                              <a:rPr lang="en-GB" i="1">
                                <a:latin typeface="Cambria Math" panose="02040503050406030204" pitchFamily="18" charset="0"/>
                              </a:rPr>
                              <m:t>+</m:t>
                            </m:r>
                            <m:r>
                              <a:rPr lang="en-GB" i="1">
                                <a:latin typeface="Cambria Math" panose="02040503050406030204" pitchFamily="18" charset="0"/>
                              </a:rPr>
                              <m:t>𝑞𝑤</m:t>
                            </m:r>
                          </m:e>
                          <m:e>
                            <m:sSub>
                              <m:sSubPr>
                                <m:ctrlPr>
                                  <a:rPr lang="en-US"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𝑦</m:t>
                                </m:r>
                              </m:sub>
                            </m:sSub>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𝑣</m:t>
                                </m:r>
                              </m:e>
                            </m:acc>
                            <m:r>
                              <a:rPr lang="en-GB" i="1">
                                <a:latin typeface="Cambria Math" panose="02040503050406030204" pitchFamily="18" charset="0"/>
                              </a:rPr>
                              <m:t>−</m:t>
                            </m:r>
                            <m:r>
                              <a:rPr lang="en-GB" i="1">
                                <a:latin typeface="Cambria Math" panose="02040503050406030204" pitchFamily="18" charset="0"/>
                              </a:rPr>
                              <m:t>𝑝𝑤</m:t>
                            </m:r>
                            <m:r>
                              <a:rPr lang="en-GB" i="1">
                                <a:latin typeface="Cambria Math" panose="02040503050406030204" pitchFamily="18" charset="0"/>
                              </a:rPr>
                              <m:t>+</m:t>
                            </m:r>
                            <m:r>
                              <a:rPr lang="en-GB" i="1">
                                <a:latin typeface="Cambria Math" panose="02040503050406030204" pitchFamily="18" charset="0"/>
                              </a:rPr>
                              <m:t>𝑟𝑢</m:t>
                            </m:r>
                          </m:e>
                          <m:e>
                            <m:sSub>
                              <m:sSubPr>
                                <m:ctrlPr>
                                  <a:rPr lang="en-US"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𝑧</m:t>
                                </m:r>
                              </m:sub>
                            </m:sSub>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𝑤</m:t>
                                </m:r>
                              </m:e>
                            </m:acc>
                            <m:r>
                              <a:rPr lang="en-GB" i="1">
                                <a:latin typeface="Cambria Math" panose="02040503050406030204" pitchFamily="18" charset="0"/>
                              </a:rPr>
                              <m:t>−</m:t>
                            </m:r>
                            <m:r>
                              <a:rPr lang="en-GB" i="1">
                                <a:latin typeface="Cambria Math" panose="02040503050406030204" pitchFamily="18" charset="0"/>
                              </a:rPr>
                              <m:t>𝑞𝑢</m:t>
                            </m:r>
                            <m:r>
                              <a:rPr lang="en-GB" i="1">
                                <a:latin typeface="Cambria Math" panose="02040503050406030204" pitchFamily="18" charset="0"/>
                              </a:rPr>
                              <m:t>+</m:t>
                            </m:r>
                            <m:r>
                              <a:rPr lang="en-GB" i="1">
                                <a:latin typeface="Cambria Math" panose="02040503050406030204" pitchFamily="18" charset="0"/>
                              </a:rPr>
                              <m:t>𝑝𝑣</m:t>
                            </m:r>
                          </m:e>
                        </m:eqArr>
                      </m:e>
                    </m:d>
                  </m:oMath>
                </a14:m>
                <a:r>
                  <a:rPr lang="en-GB" dirty="0"/>
                  <a:t>						5</a:t>
                </a:r>
                <a:endParaRPr lang="en-US" dirty="0"/>
              </a:p>
              <a:p>
                <a:r>
                  <a:rPr lang="en-GB" dirty="0"/>
                  <a:t>Again, it will be seen that the acceleration components each comprise a linear term and two additional terms due to rotary motion. The origin of the terms due to rotary motion in the component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𝑥</m:t>
                        </m:r>
                      </m:sub>
                    </m:sSub>
                  </m:oMath>
                </a14:m>
                <a:r>
                  <a:rPr lang="en-GB" dirty="0"/>
                  <a:t>, example is illustrated in figure 7. </a:t>
                </a:r>
              </a:p>
              <a:p>
                <a:r>
                  <a:rPr lang="en-GB" dirty="0"/>
                  <a:t>Both </a:t>
                </a: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𝑟𝑦</m:t>
                    </m:r>
                  </m:oMath>
                </a14:m>
                <a:r>
                  <a:rPr lang="en-GB" dirty="0"/>
                  <a:t> and </a:t>
                </a:r>
                <a14:m>
                  <m:oMath xmlns:m="http://schemas.openxmlformats.org/officeDocument/2006/math">
                    <m:r>
                      <a:rPr lang="en-GB" i="1">
                        <a:latin typeface="Cambria Math" panose="02040503050406030204" pitchFamily="18" charset="0"/>
                      </a:rPr>
                      <m:t>𝑞𝑤</m:t>
                    </m:r>
                  </m:oMath>
                </a14:m>
                <a:r>
                  <a:rPr lang="en-GB" dirty="0"/>
                  <a:t> represent tangential acceleration components acceleration components acting along a line through </a:t>
                </a:r>
                <a:r>
                  <a:rPr lang="en-GB" i="1" dirty="0"/>
                  <a:t>p(x, y, z)</a:t>
                </a:r>
                <a:r>
                  <a:rPr lang="en-GB" dirty="0"/>
                  <a:t> parallel to the ox axis. The accelerations arise from the mutual interaction of the linear components of velocity with the components of angular velocity. The acceleration terms due to rotary motion in the remaining two components of acceleration are determined in a similar way.</a:t>
                </a:r>
                <a:endParaRPr lang="en-US" dirty="0"/>
              </a:p>
            </p:txBody>
          </p:sp>
        </mc:Choice>
        <mc:Fallback xmlns="">
          <p:sp>
            <p:nvSpPr>
              <p:cNvPr id="3" name="Content Placeholder 2">
                <a:extLst>
                  <a:ext uri="{FF2B5EF4-FFF2-40B4-BE49-F238E27FC236}">
                    <a16:creationId xmlns:a16="http://schemas.microsoft.com/office/drawing/2014/main" id="{57DB7216-71AD-4134-9074-92E6CFBFE7DA}"/>
                  </a:ext>
                </a:extLst>
              </p:cNvPr>
              <p:cNvSpPr>
                <a:spLocks noGrp="1" noRot="1" noChangeAspect="1" noMove="1" noResize="1" noEditPoints="1" noAdjustHandles="1" noChangeArrowheads="1" noChangeShapeType="1" noTextEdit="1"/>
              </p:cNvSpPr>
              <p:nvPr>
                <p:ph idx="1"/>
              </p:nvPr>
            </p:nvSpPr>
            <p:spPr>
              <a:xfrm>
                <a:off x="838200" y="449179"/>
                <a:ext cx="10515600" cy="6047874"/>
              </a:xfrm>
              <a:blipFill>
                <a:blip r:embed="rId2"/>
                <a:stretch>
                  <a:fillRect l="-1043" t="-2319" r="-1855" b="-2218"/>
                </a:stretch>
              </a:blipFill>
            </p:spPr>
            <p:txBody>
              <a:bodyPr/>
              <a:lstStyle/>
              <a:p>
                <a:r>
                  <a:rPr lang="en-US">
                    <a:noFill/>
                  </a:rPr>
                  <a:t> </a:t>
                </a:r>
              </a:p>
            </p:txBody>
          </p:sp>
        </mc:Fallback>
      </mc:AlternateContent>
    </p:spTree>
    <p:extLst>
      <p:ext uri="{BB962C8B-B14F-4D97-AF65-F5344CB8AC3E}">
        <p14:creationId xmlns:p14="http://schemas.microsoft.com/office/powerpoint/2010/main" val="2354628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BF66E6F-B297-40D6-9BB1-C3DAAAF34950}"/>
              </a:ext>
            </a:extLst>
          </p:cNvPr>
          <p:cNvSpPr>
            <a:spLocks noGrp="1"/>
          </p:cNvSpPr>
          <p:nvPr>
            <p:ph idx="1"/>
          </p:nvPr>
        </p:nvSpPr>
        <p:spPr/>
        <p:txBody>
          <a:bodyPr/>
          <a:lstStyle/>
          <a:p>
            <a:pPr algn="just"/>
            <a:r>
              <a:rPr lang="en-GB" dirty="0"/>
              <a:t>In the </a:t>
            </a:r>
            <a:r>
              <a:rPr lang="en-GB" dirty="0" smtClean="0"/>
              <a:t>UK, </a:t>
            </a:r>
            <a:r>
              <a:rPr lang="en-GB" dirty="0"/>
              <a:t>the scheme of notation and nomenclature in common use is based on that developed by Hopkin 1970 and a simplified summary may be found in the appropriate ESDU 1987 data item. The notation and nomenclature in this chapter is based on Hopkin 1970. </a:t>
            </a:r>
          </a:p>
          <a:p>
            <a:pPr algn="just"/>
            <a:r>
              <a:rPr lang="en-GB" dirty="0"/>
              <a:t>By making the appropriate choice of axis systems, order and consistency may be introduced to the process of model building. </a:t>
            </a:r>
          </a:p>
          <a:p>
            <a:pPr algn="just"/>
            <a:r>
              <a:rPr lang="en-GB" dirty="0"/>
              <a:t>The importance of order and consistency in the definition of the mathematical framework cannot be overemphasized. </a:t>
            </a:r>
            <a:endParaRPr lang="en-US" dirty="0"/>
          </a:p>
          <a:p>
            <a:pPr algn="just"/>
            <a:endParaRPr lang="en-US" dirty="0"/>
          </a:p>
        </p:txBody>
      </p:sp>
    </p:spTree>
    <p:extLst>
      <p:ext uri="{BB962C8B-B14F-4D97-AF65-F5344CB8AC3E}">
        <p14:creationId xmlns:p14="http://schemas.microsoft.com/office/powerpoint/2010/main" val="1925812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CB09109-DEEA-4106-974A-013679579849}"/>
              </a:ext>
            </a:extLst>
          </p:cNvPr>
          <p:cNvSpPr>
            <a:spLocks noGrp="1"/>
          </p:cNvSpPr>
          <p:nvPr>
            <p:ph idx="1"/>
          </p:nvPr>
        </p:nvSpPr>
        <p:spPr>
          <a:xfrm>
            <a:off x="1030706" y="5707814"/>
            <a:ext cx="10515600" cy="4351338"/>
          </a:xfrm>
        </p:spPr>
        <p:txBody>
          <a:bodyPr/>
          <a:lstStyle/>
          <a:p>
            <a:r>
              <a:rPr lang="en-GB" b="1" dirty="0"/>
              <a:t>Looking in to axes				looking in to axes	</a:t>
            </a:r>
            <a:endParaRPr lang="en-US" dirty="0"/>
          </a:p>
          <a:p>
            <a:r>
              <a:rPr lang="en-GB" b="1" dirty="0"/>
              <a:t>System along y-axis 				system along z-axis </a:t>
            </a:r>
            <a:endParaRPr lang="en-US" dirty="0"/>
          </a:p>
          <a:p>
            <a:endParaRPr lang="en-US" dirty="0"/>
          </a:p>
        </p:txBody>
      </p:sp>
      <p:pic>
        <p:nvPicPr>
          <p:cNvPr id="4" name="Picture 3" descr="scan0010">
            <a:extLst>
              <a:ext uri="{FF2B5EF4-FFF2-40B4-BE49-F238E27FC236}">
                <a16:creationId xmlns="" xmlns:a16="http://schemas.microsoft.com/office/drawing/2014/main" id="{8EDAE81C-6551-40C0-97EB-CEB7AD80070A}"/>
              </a:ext>
            </a:extLst>
          </p:cNvPr>
          <p:cNvPicPr/>
          <p:nvPr/>
        </p:nvPicPr>
        <p:blipFill>
          <a:blip r:embed="rId2"/>
          <a:srcRect l="4817" t="71194" r="21312"/>
          <a:stretch>
            <a:fillRect/>
          </a:stretch>
        </p:blipFill>
        <p:spPr bwMode="auto">
          <a:xfrm>
            <a:off x="513347" y="481263"/>
            <a:ext cx="10900611" cy="4957011"/>
          </a:xfrm>
          <a:prstGeom prst="rect">
            <a:avLst/>
          </a:prstGeom>
          <a:noFill/>
          <a:ln w="9525">
            <a:noFill/>
            <a:miter lim="800000"/>
            <a:headEnd/>
            <a:tailEnd/>
          </a:ln>
        </p:spPr>
      </p:pic>
      <p:sp>
        <p:nvSpPr>
          <p:cNvPr id="5" name="TextBox 4">
            <a:extLst>
              <a:ext uri="{FF2B5EF4-FFF2-40B4-BE49-F238E27FC236}">
                <a16:creationId xmlns="" xmlns:a16="http://schemas.microsoft.com/office/drawing/2014/main" id="{93A5911A-34FF-47FE-9B4E-0870A6E9BEA0}"/>
              </a:ext>
            </a:extLst>
          </p:cNvPr>
          <p:cNvSpPr txBox="1"/>
          <p:nvPr/>
        </p:nvSpPr>
        <p:spPr>
          <a:xfrm>
            <a:off x="3176336" y="0"/>
            <a:ext cx="7796463" cy="461665"/>
          </a:xfrm>
          <a:prstGeom prst="rect">
            <a:avLst/>
          </a:prstGeom>
          <a:noFill/>
        </p:spPr>
        <p:txBody>
          <a:bodyPr wrap="square" rtlCol="0">
            <a:spAutoFit/>
          </a:bodyPr>
          <a:lstStyle/>
          <a:p>
            <a:r>
              <a:rPr lang="en-GB" sz="2400" dirty="0"/>
              <a:t>Figure 7:  Acceleration terms due to rotary motion.</a:t>
            </a:r>
            <a:endParaRPr lang="en-US" sz="2400" dirty="0"/>
          </a:p>
        </p:txBody>
      </p:sp>
    </p:spTree>
    <p:extLst>
      <p:ext uri="{BB962C8B-B14F-4D97-AF65-F5344CB8AC3E}">
        <p14:creationId xmlns:p14="http://schemas.microsoft.com/office/powerpoint/2010/main" val="464113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54806EC-2056-47DE-903D-3FD7A92EBE12}"/>
                  </a:ext>
                </a:extLst>
              </p:cNvPr>
              <p:cNvSpPr>
                <a:spLocks noGrp="1"/>
              </p:cNvSpPr>
              <p:nvPr>
                <p:ph idx="1"/>
              </p:nvPr>
            </p:nvSpPr>
            <p:spPr>
              <a:xfrm>
                <a:off x="838200" y="529389"/>
                <a:ext cx="10515600" cy="5647574"/>
              </a:xfrm>
            </p:spPr>
            <p:txBody>
              <a:bodyPr/>
              <a:lstStyle/>
              <a:p>
                <a:r>
                  <a:rPr lang="en-GB" dirty="0"/>
                  <a:t>By superimposing the velocity components o the cg </a:t>
                </a:r>
                <a:r>
                  <a:rPr lang="en-GB" i="1" dirty="0"/>
                  <a:t>(U, V, W)</a:t>
                </a:r>
                <a:r>
                  <a:rPr lang="en-GB" dirty="0"/>
                  <a:t> on the local velocity components (</a:t>
                </a:r>
                <a:r>
                  <a:rPr lang="en-GB" i="1" dirty="0"/>
                  <a:t>u, v, w) </a:t>
                </a:r>
                <a:r>
                  <a:rPr lang="en-GB" dirty="0"/>
                  <a:t>the absolute, or inertial, velocity components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𝑢</m:t>
                            </m:r>
                          </m:e>
                          <m:sup>
                            <m:r>
                              <a:rPr lang="en-GB" i="1">
                                <a:latin typeface="Cambria Math" panose="02040503050406030204" pitchFamily="18" charset="0"/>
                              </a:rPr>
                              <m:t>′</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𝑣</m:t>
                            </m:r>
                          </m:e>
                          <m:sup>
                            <m:r>
                              <a:rPr lang="en-GB" i="1">
                                <a:latin typeface="Cambria Math" panose="02040503050406030204" pitchFamily="18" charset="0"/>
                              </a:rPr>
                              <m:t>′</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oMath>
                </a14:m>
                <a:r>
                  <a:rPr lang="en-GB" dirty="0"/>
                  <a:t>) of the point </a:t>
                </a:r>
                <a:r>
                  <a:rPr lang="en-GB" i="1" dirty="0"/>
                  <a:t>p(x, y, z</a:t>
                </a:r>
                <a:r>
                  <a:rPr lang="en-GB" dirty="0"/>
                  <a:t>) are obtained. Thus</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p>
                              <m:sSupPr>
                                <m:ctrlPr>
                                  <a:rPr lang="en-US" i="1">
                                    <a:latin typeface="Cambria Math" panose="02040503050406030204" pitchFamily="18" charset="0"/>
                                  </a:rPr>
                                </m:ctrlPr>
                              </m:sSupPr>
                              <m:e>
                                <m:r>
                                  <a:rPr lang="en-GB" i="1">
                                    <a:latin typeface="Cambria Math" panose="02040503050406030204" pitchFamily="18" charset="0"/>
                                  </a:rPr>
                                  <m:t>𝑢</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𝑈</m:t>
                            </m:r>
                            <m:r>
                              <a:rPr lang="en-GB" i="1">
                                <a:latin typeface="Cambria Math" panose="02040503050406030204" pitchFamily="18" charset="0"/>
                              </a:rPr>
                              <m:t>+</m:t>
                            </m:r>
                            <m:r>
                              <a:rPr lang="en-GB" i="1">
                                <a:latin typeface="Cambria Math" panose="02040503050406030204" pitchFamily="18" charset="0"/>
                              </a:rPr>
                              <m:t>𝑢</m:t>
                            </m:r>
                            <m:r>
                              <a:rPr lang="en-GB" i="1">
                                <a:latin typeface="Cambria Math" panose="02040503050406030204" pitchFamily="18" charset="0"/>
                              </a:rPr>
                              <m:t>=</m:t>
                            </m:r>
                            <m:r>
                              <a:rPr lang="en-GB" i="1">
                                <a:latin typeface="Cambria Math" panose="02040503050406030204" pitchFamily="18" charset="0"/>
                              </a:rPr>
                              <m:t>𝑈</m:t>
                            </m:r>
                            <m:r>
                              <a:rPr lang="en-GB" i="1">
                                <a:latin typeface="Cambria Math" panose="02040503050406030204" pitchFamily="18" charset="0"/>
                              </a:rPr>
                              <m:t>−</m:t>
                            </m:r>
                            <m:r>
                              <a:rPr lang="en-GB" i="1">
                                <a:latin typeface="Cambria Math" panose="02040503050406030204" pitchFamily="18" charset="0"/>
                              </a:rPr>
                              <m:t>𝑟𝑦</m:t>
                            </m:r>
                            <m:r>
                              <a:rPr lang="en-GB" i="1">
                                <a:latin typeface="Cambria Math" panose="02040503050406030204" pitchFamily="18" charset="0"/>
                              </a:rPr>
                              <m:t>+</m:t>
                            </m:r>
                            <m:r>
                              <a:rPr lang="en-GB" i="1">
                                <a:latin typeface="Cambria Math" panose="02040503050406030204" pitchFamily="18" charset="0"/>
                              </a:rPr>
                              <m:t>𝑞𝑧</m:t>
                            </m:r>
                          </m:e>
                          <m:e>
                            <m:sSup>
                              <m:sSupPr>
                                <m:ctrlPr>
                                  <a:rPr lang="en-US" i="1">
                                    <a:latin typeface="Cambria Math" panose="02040503050406030204" pitchFamily="18" charset="0"/>
                                  </a:rPr>
                                </m:ctrlPr>
                              </m:sSupPr>
                              <m:e>
                                <m:r>
                                  <a:rPr lang="en-GB" i="1">
                                    <a:latin typeface="Cambria Math" panose="02040503050406030204" pitchFamily="18" charset="0"/>
                                  </a:rPr>
                                  <m:t>𝑣</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𝑉</m:t>
                            </m:r>
                            <m:r>
                              <a:rPr lang="en-GB" i="1">
                                <a:latin typeface="Cambria Math" panose="02040503050406030204" pitchFamily="18" charset="0"/>
                              </a:rPr>
                              <m:t>+</m:t>
                            </m:r>
                            <m:r>
                              <a:rPr lang="en-GB" i="1">
                                <a:latin typeface="Cambria Math" panose="02040503050406030204" pitchFamily="18" charset="0"/>
                              </a:rPr>
                              <m:t>𝑣</m:t>
                            </m:r>
                            <m:r>
                              <a:rPr lang="en-GB" i="1">
                                <a:latin typeface="Cambria Math" panose="02040503050406030204" pitchFamily="18" charset="0"/>
                              </a:rPr>
                              <m:t>=</m:t>
                            </m:r>
                            <m:r>
                              <a:rPr lang="en-GB" i="1">
                                <a:latin typeface="Cambria Math" panose="02040503050406030204" pitchFamily="18" charset="0"/>
                              </a:rPr>
                              <m:t>𝑉</m:t>
                            </m:r>
                            <m:r>
                              <a:rPr lang="en-GB" i="1">
                                <a:latin typeface="Cambria Math" panose="02040503050406030204" pitchFamily="18" charset="0"/>
                              </a:rPr>
                              <m:t>−</m:t>
                            </m:r>
                            <m:r>
                              <a:rPr lang="en-GB" i="1">
                                <a:latin typeface="Cambria Math" panose="02040503050406030204" pitchFamily="18" charset="0"/>
                              </a:rPr>
                              <m:t>𝑝𝑧</m:t>
                            </m:r>
                            <m:r>
                              <a:rPr lang="en-GB" i="1">
                                <a:latin typeface="Cambria Math" panose="02040503050406030204" pitchFamily="18" charset="0"/>
                              </a:rPr>
                              <m:t>−</m:t>
                            </m:r>
                            <m:r>
                              <a:rPr lang="en-GB" i="1">
                                <a:latin typeface="Cambria Math" panose="02040503050406030204" pitchFamily="18" charset="0"/>
                              </a:rPr>
                              <m:t>𝑟𝑥</m:t>
                            </m:r>
                          </m:e>
                          <m:e>
                            <m:sSup>
                              <m:sSupPr>
                                <m:ctrlPr>
                                  <a:rPr lang="en-US"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𝑊</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r>
                              <a:rPr lang="en-GB" i="1">
                                <a:latin typeface="Cambria Math" panose="02040503050406030204" pitchFamily="18" charset="0"/>
                              </a:rPr>
                              <m:t>𝑊</m:t>
                            </m:r>
                            <m:r>
                              <a:rPr lang="en-GB" i="1">
                                <a:latin typeface="Cambria Math" panose="02040503050406030204" pitchFamily="18" charset="0"/>
                              </a:rPr>
                              <m:t>−</m:t>
                            </m:r>
                            <m:r>
                              <a:rPr lang="en-GB" i="1">
                                <a:latin typeface="Cambria Math" panose="02040503050406030204" pitchFamily="18" charset="0"/>
                              </a:rPr>
                              <m:t>𝑞𝑥</m:t>
                            </m:r>
                            <m:r>
                              <a:rPr lang="en-GB" i="1">
                                <a:latin typeface="Cambria Math" panose="02040503050406030204" pitchFamily="18" charset="0"/>
                              </a:rPr>
                              <m:t>+</m:t>
                            </m:r>
                            <m:r>
                              <a:rPr lang="en-GB" i="1">
                                <a:latin typeface="Cambria Math" panose="02040503050406030204" pitchFamily="18" charset="0"/>
                              </a:rPr>
                              <m:t>𝑝𝑦</m:t>
                            </m:r>
                          </m:e>
                        </m:eqArr>
                      </m:e>
                    </m:d>
                  </m:oMath>
                </a14:m>
                <a:r>
                  <a:rPr lang="en-GB" dirty="0"/>
                  <a:t>				6</a:t>
                </a:r>
                <a:endParaRPr lang="en-US" dirty="0"/>
              </a:p>
              <a:p>
                <a:endParaRPr lang="en-GB" dirty="0"/>
              </a:p>
              <a:p>
                <a:r>
                  <a:rPr lang="en-GB" dirty="0"/>
                  <a:t>Where the expressions for (</a:t>
                </a:r>
                <a:r>
                  <a:rPr lang="en-GB" i="1" dirty="0"/>
                  <a:t>u, v, w) </a:t>
                </a:r>
                <a:r>
                  <a:rPr lang="en-GB" dirty="0"/>
                  <a:t>are substituted from equations 4, similarly, the components of inertial acceleration  </a:t>
                </a:r>
                <a14:m>
                  <m:oMath xmlns:m="http://schemas.openxmlformats.org/officeDocument/2006/math">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r>
                          <a:rPr lang="en-GB" i="1">
                            <a:latin typeface="Cambria Math" panose="02040503050406030204" pitchFamily="18" charset="0"/>
                          </a:rPr>
                          <m:t>,</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e>
                    </m:d>
                  </m:oMath>
                </a14:m>
                <a:r>
                  <a:rPr lang="en-GB" dirty="0"/>
                  <a:t> at the point </a:t>
                </a:r>
                <a:r>
                  <a:rPr lang="en-GB" i="1" dirty="0"/>
                  <a:t>p(x, y, z</a:t>
                </a:r>
                <a:r>
                  <a:rPr lang="en-GB" dirty="0"/>
                  <a:t>) are obtained simply by substituting the expressions for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𝑢</m:t>
                            </m:r>
                          </m:e>
                          <m:sup>
                            <m:r>
                              <a:rPr lang="en-GB" i="1">
                                <a:latin typeface="Cambria Math" panose="02040503050406030204" pitchFamily="18" charset="0"/>
                              </a:rPr>
                              <m:t>′</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𝑣</m:t>
                            </m:r>
                          </m:e>
                          <m:sup>
                            <m:r>
                              <a:rPr lang="en-GB" i="1">
                                <a:latin typeface="Cambria Math" panose="02040503050406030204" pitchFamily="18" charset="0"/>
                              </a:rPr>
                              <m:t>′</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oMath>
                </a14:m>
                <a:r>
                  <a:rPr lang="en-GB" dirty="0"/>
                  <a:t>), equation 6, in place of (</a:t>
                </a:r>
                <a:r>
                  <a:rPr lang="en-GB" i="1" dirty="0"/>
                  <a:t>u, v, w) </a:t>
                </a:r>
                <a:r>
                  <a:rPr lang="en-GB" dirty="0"/>
                  <a:t>in equation 5.</a:t>
                </a:r>
                <a:endParaRPr lang="en-US" dirty="0"/>
              </a:p>
            </p:txBody>
          </p:sp>
        </mc:Choice>
        <mc:Fallback xmlns="">
          <p:sp>
            <p:nvSpPr>
              <p:cNvPr id="3" name="Content Placeholder 2">
                <a:extLst>
                  <a:ext uri="{FF2B5EF4-FFF2-40B4-BE49-F238E27FC236}">
                    <a16:creationId xmlns:a16="http://schemas.microsoft.com/office/drawing/2014/main" id="{D54806EC-2056-47DE-903D-3FD7A92EBE12}"/>
                  </a:ext>
                </a:extLst>
              </p:cNvPr>
              <p:cNvSpPr>
                <a:spLocks noGrp="1" noRot="1" noChangeAspect="1" noMove="1" noResize="1" noEditPoints="1" noAdjustHandles="1" noChangeArrowheads="1" noChangeShapeType="1" noTextEdit="1"/>
              </p:cNvSpPr>
              <p:nvPr>
                <p:ph idx="1"/>
              </p:nvPr>
            </p:nvSpPr>
            <p:spPr>
              <a:xfrm>
                <a:off x="838200" y="529389"/>
                <a:ext cx="10515600" cy="5647574"/>
              </a:xfrm>
              <a:blipFill>
                <a:blip r:embed="rId2"/>
                <a:stretch>
                  <a:fillRect l="-1043" t="-1836" r="-754"/>
                </a:stretch>
              </a:blipFill>
            </p:spPr>
            <p:txBody>
              <a:bodyPr/>
              <a:lstStyle/>
              <a:p>
                <a:r>
                  <a:rPr lang="en-US">
                    <a:noFill/>
                  </a:rPr>
                  <a:t> </a:t>
                </a:r>
              </a:p>
            </p:txBody>
          </p:sp>
        </mc:Fallback>
      </mc:AlternateContent>
    </p:spTree>
    <p:extLst>
      <p:ext uri="{BB962C8B-B14F-4D97-AF65-F5344CB8AC3E}">
        <p14:creationId xmlns:p14="http://schemas.microsoft.com/office/powerpoint/2010/main" val="2245688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B3103AE-B4D5-4847-AA57-DF8B5496E762}"/>
                  </a:ext>
                </a:extLst>
              </p:cNvPr>
              <p:cNvSpPr>
                <a:spLocks noGrp="1"/>
              </p:cNvSpPr>
              <p:nvPr>
                <p:ph idx="1"/>
              </p:nvPr>
            </p:nvSpPr>
            <p:spPr>
              <a:xfrm>
                <a:off x="838200" y="689811"/>
                <a:ext cx="10515600" cy="5487152"/>
              </a:xfrm>
            </p:spPr>
            <p:txBody>
              <a:bodyPr/>
              <a:lstStyle/>
              <a:p>
                <a:r>
                  <a:rPr lang="en-GB" dirty="0"/>
                  <a:t>Whence,</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r>
                              <a:rPr lang="en-GB"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GB" i="1">
                                        <a:latin typeface="Cambria Math" panose="02040503050406030204" pitchFamily="18" charset="0"/>
                                      </a:rPr>
                                      <m:t>𝑢</m:t>
                                    </m:r>
                                  </m:e>
                                </m:acc>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𝑟</m:t>
                            </m:r>
                            <m:sSup>
                              <m:sSupPr>
                                <m:ctrlPr>
                                  <a:rPr lang="en-US" i="1">
                                    <a:latin typeface="Cambria Math" panose="02040503050406030204" pitchFamily="18" charset="0"/>
                                  </a:rPr>
                                </m:ctrlPr>
                              </m:sSupPr>
                              <m:e>
                                <m:r>
                                  <a:rPr lang="en-GB" i="1">
                                    <a:latin typeface="Cambria Math" panose="02040503050406030204" pitchFamily="18" charset="0"/>
                                  </a:rPr>
                                  <m:t>𝑣</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𝑞</m:t>
                            </m:r>
                            <m:sSup>
                              <m:sSupPr>
                                <m:ctrlPr>
                                  <a:rPr lang="en-US"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GB" i="1">
                                        <a:latin typeface="Cambria Math" panose="02040503050406030204" pitchFamily="18" charset="0"/>
                                      </a:rPr>
                                      <m:t>𝑣</m:t>
                                    </m:r>
                                  </m:e>
                                </m:acc>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𝑝</m:t>
                            </m:r>
                            <m:sSup>
                              <m:sSupPr>
                                <m:ctrlPr>
                                  <a:rPr lang="en-US"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𝑟</m:t>
                            </m:r>
                            <m:sSup>
                              <m:sSupPr>
                                <m:ctrlPr>
                                  <a:rPr lang="en-US" i="1">
                                    <a:latin typeface="Cambria Math" panose="02040503050406030204" pitchFamily="18" charset="0"/>
                                  </a:rPr>
                                </m:ctrlPr>
                              </m:sSupPr>
                              <m:e>
                                <m:r>
                                  <a:rPr lang="en-GB" i="1">
                                    <a:latin typeface="Cambria Math" panose="02040503050406030204" pitchFamily="18" charset="0"/>
                                  </a:rPr>
                                  <m:t>𝑢</m:t>
                                </m:r>
                              </m:e>
                              <m:sup>
                                <m:r>
                                  <a:rPr lang="en-GB" i="1">
                                    <a:latin typeface="Cambria Math" panose="02040503050406030204" pitchFamily="18" charset="0"/>
                                  </a:rPr>
                                  <m:t>′</m:t>
                                </m:r>
                              </m:sup>
                            </m:sSup>
                          </m:e>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r>
                              <a:rPr lang="en-GB"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GB" i="1">
                                        <a:latin typeface="Cambria Math" panose="02040503050406030204" pitchFamily="18" charset="0"/>
                                      </a:rPr>
                                      <m:t>𝑤</m:t>
                                    </m:r>
                                  </m:e>
                                </m:acc>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𝑞</m:t>
                            </m:r>
                            <m:sSup>
                              <m:sSupPr>
                                <m:ctrlPr>
                                  <a:rPr lang="en-US" i="1">
                                    <a:latin typeface="Cambria Math" panose="02040503050406030204" pitchFamily="18" charset="0"/>
                                  </a:rPr>
                                </m:ctrlPr>
                              </m:sSupPr>
                              <m:e>
                                <m:r>
                                  <a:rPr lang="en-GB" i="1">
                                    <a:latin typeface="Cambria Math" panose="02040503050406030204" pitchFamily="18" charset="0"/>
                                  </a:rPr>
                                  <m:t>𝑢</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𝑝</m:t>
                            </m:r>
                            <m:sSup>
                              <m:sSupPr>
                                <m:ctrlPr>
                                  <a:rPr lang="en-US" i="1">
                                    <a:latin typeface="Cambria Math" panose="02040503050406030204" pitchFamily="18" charset="0"/>
                                  </a:rPr>
                                </m:ctrlPr>
                              </m:sSupPr>
                              <m:e>
                                <m:r>
                                  <a:rPr lang="en-GB" i="1">
                                    <a:latin typeface="Cambria Math" panose="02040503050406030204" pitchFamily="18" charset="0"/>
                                  </a:rPr>
                                  <m:t>𝑣</m:t>
                                </m:r>
                              </m:e>
                              <m:sup>
                                <m:r>
                                  <a:rPr lang="en-GB" i="1">
                                    <a:latin typeface="Cambria Math" panose="02040503050406030204" pitchFamily="18" charset="0"/>
                                  </a:rPr>
                                  <m:t>′</m:t>
                                </m:r>
                              </m:sup>
                            </m:sSup>
                          </m:e>
                        </m:eqArr>
                      </m:e>
                    </m:d>
                  </m:oMath>
                </a14:m>
                <a:r>
                  <a:rPr lang="en-GB" dirty="0"/>
                  <a:t>							…7</a:t>
                </a:r>
                <a:endParaRPr lang="en-US" dirty="0"/>
              </a:p>
              <a:p>
                <a:r>
                  <a:rPr lang="en-GB" dirty="0"/>
                  <a:t>Differentiate equation 6 with respect to time and note that since a rigid body is assumed equation 3 applies, then</a:t>
                </a:r>
                <a:endParaRPr lang="en-US" dirty="0"/>
              </a:p>
              <a:p>
                <a:endParaRPr lang="en-US" dirty="0"/>
              </a:p>
            </p:txBody>
          </p:sp>
        </mc:Choice>
        <mc:Fallback xmlns="">
          <p:sp>
            <p:nvSpPr>
              <p:cNvPr id="3" name="Content Placeholder 2">
                <a:extLst>
                  <a:ext uri="{FF2B5EF4-FFF2-40B4-BE49-F238E27FC236}">
                    <a16:creationId xmlns:a16="http://schemas.microsoft.com/office/drawing/2014/main" id="{AB3103AE-B4D5-4847-AA57-DF8B5496E762}"/>
                  </a:ext>
                </a:extLst>
              </p:cNvPr>
              <p:cNvSpPr>
                <a:spLocks noGrp="1" noRot="1" noChangeAspect="1" noMove="1" noResize="1" noEditPoints="1" noAdjustHandles="1" noChangeArrowheads="1" noChangeShapeType="1" noTextEdit="1"/>
              </p:cNvSpPr>
              <p:nvPr>
                <p:ph idx="1"/>
              </p:nvPr>
            </p:nvSpPr>
            <p:spPr>
              <a:xfrm>
                <a:off x="838200" y="689811"/>
                <a:ext cx="10515600" cy="5487152"/>
              </a:xfrm>
              <a:blipFill>
                <a:blip r:embed="rId2"/>
                <a:stretch>
                  <a:fillRect l="-1043" t="-1778"/>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814526C2-228F-4D75-A424-68789442144F}"/>
              </a:ext>
            </a:extLst>
          </p:cNvPr>
          <p:cNvPicPr>
            <a:picLocks noChangeAspect="1"/>
          </p:cNvPicPr>
          <p:nvPr/>
        </p:nvPicPr>
        <p:blipFill>
          <a:blip r:embed="rId3"/>
          <a:stretch>
            <a:fillRect/>
          </a:stretch>
        </p:blipFill>
        <p:spPr>
          <a:xfrm>
            <a:off x="4324259" y="4031521"/>
            <a:ext cx="3543482" cy="2324219"/>
          </a:xfrm>
          <a:prstGeom prst="rect">
            <a:avLst/>
          </a:prstGeom>
        </p:spPr>
      </p:pic>
    </p:spTree>
    <p:extLst>
      <p:ext uri="{BB962C8B-B14F-4D97-AF65-F5344CB8AC3E}">
        <p14:creationId xmlns:p14="http://schemas.microsoft.com/office/powerpoint/2010/main" val="1306528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0B8EC22-015A-45BF-94B5-33FD7D6ED536}"/>
                  </a:ext>
                </a:extLst>
              </p:cNvPr>
              <p:cNvSpPr>
                <a:spLocks noGrp="1"/>
              </p:cNvSpPr>
              <p:nvPr>
                <p:ph idx="1"/>
              </p:nvPr>
            </p:nvSpPr>
            <p:spPr>
              <a:xfrm>
                <a:off x="838200" y="1074821"/>
                <a:ext cx="10515600" cy="5102142"/>
              </a:xfrm>
            </p:spPr>
            <p:txBody>
              <a:bodyPr/>
              <a:lstStyle/>
              <a:p>
                <a:r>
                  <a:rPr lang="en-GB" dirty="0"/>
                  <a:t>Thus, by substituting from equations 6 and 8 into equations 7, the inertial acceleration components of the point </a:t>
                </a:r>
                <a:r>
                  <a:rPr lang="en-GB" i="1" dirty="0"/>
                  <a:t>p(x, y, z)</a:t>
                </a:r>
                <a:r>
                  <a:rPr lang="en-GB" dirty="0"/>
                  <a:t> in rigid body are obtained which, after some rearrangement, may be written</a:t>
                </a:r>
              </a:p>
              <a:p>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𝑈</m:t>
                                </m:r>
                              </m:e>
                            </m:acc>
                            <m:r>
                              <a:rPr lang="en-GB" i="1">
                                <a:latin typeface="Cambria Math" panose="02040503050406030204" pitchFamily="18" charset="0"/>
                              </a:rPr>
                              <m:t>−</m:t>
                            </m:r>
                            <m:r>
                              <a:rPr lang="en-GB" i="1">
                                <a:latin typeface="Cambria Math" panose="02040503050406030204" pitchFamily="18" charset="0"/>
                              </a:rPr>
                              <m:t>𝑟𝑉</m:t>
                            </m:r>
                            <m:r>
                              <a:rPr lang="en-GB" i="1">
                                <a:latin typeface="Cambria Math" panose="02040503050406030204" pitchFamily="18" charset="0"/>
                              </a:rPr>
                              <m:t>+</m:t>
                            </m:r>
                            <m:r>
                              <a:rPr lang="en-GB" i="1">
                                <a:latin typeface="Cambria Math" panose="02040503050406030204" pitchFamily="18" charset="0"/>
                              </a:rPr>
                              <m:t>𝑞𝑊</m:t>
                            </m:r>
                            <m:r>
                              <a:rPr lang="en-GB" i="1">
                                <a:latin typeface="Cambria Math" panose="02040503050406030204" pitchFamily="18" charset="0"/>
                              </a:rPr>
                              <m:t>−</m:t>
                            </m:r>
                            <m:r>
                              <a:rPr lang="en-GB" i="1">
                                <a:latin typeface="Cambria Math" panose="02040503050406030204" pitchFamily="18" charset="0"/>
                              </a:rPr>
                              <m:t>𝑥</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𝑞</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e>
                            </m:d>
                            <m:r>
                              <a:rPr lang="en-GB" i="1">
                                <a:latin typeface="Cambria Math" panose="02040503050406030204" pitchFamily="18" charset="0"/>
                              </a:rPr>
                              <m:t>+</m:t>
                            </m:r>
                            <m:r>
                              <a:rPr lang="en-GB" i="1">
                                <a:latin typeface="Cambria Math" panose="02040503050406030204" pitchFamily="18" charset="0"/>
                              </a:rPr>
                              <m:t>𝑦</m:t>
                            </m:r>
                            <m:d>
                              <m:dPr>
                                <m:ctrlPr>
                                  <a:rPr lang="en-US" i="1">
                                    <a:latin typeface="Cambria Math" panose="02040503050406030204" pitchFamily="18" charset="0"/>
                                  </a:rPr>
                                </m:ctrlPr>
                              </m:dPr>
                              <m:e>
                                <m:r>
                                  <a:rPr lang="en-GB" i="1">
                                    <a:latin typeface="Cambria Math" panose="02040503050406030204" pitchFamily="18" charset="0"/>
                                  </a:rPr>
                                  <m:t>𝑝𝑞</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𝑟</m:t>
                                    </m:r>
                                  </m:e>
                                </m:acc>
                              </m:e>
                            </m:d>
                            <m:r>
                              <a:rPr lang="en-GB" i="1">
                                <a:latin typeface="Cambria Math" panose="02040503050406030204" pitchFamily="18" charset="0"/>
                              </a:rPr>
                              <m:t>+</m:t>
                            </m:r>
                            <m:r>
                              <a:rPr lang="en-GB" i="1">
                                <a:latin typeface="Cambria Math" panose="02040503050406030204" pitchFamily="18" charset="0"/>
                              </a:rPr>
                              <m:t>𝑧</m:t>
                            </m:r>
                            <m:d>
                              <m:dPr>
                                <m:ctrlPr>
                                  <a:rPr lang="en-US" i="1">
                                    <a:latin typeface="Cambria Math" panose="02040503050406030204" pitchFamily="18" charset="0"/>
                                  </a:rPr>
                                </m:ctrlPr>
                              </m:dPr>
                              <m:e>
                                <m:r>
                                  <a:rPr lang="en-GB" i="1">
                                    <a:latin typeface="Cambria Math" panose="02040503050406030204" pitchFamily="18" charset="0"/>
                                  </a:rPr>
                                  <m:t>𝑝𝑟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𝑞</m:t>
                                    </m:r>
                                  </m:e>
                                </m:acc>
                              </m:e>
                            </m:d>
                          </m:e>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𝑉</m:t>
                                </m:r>
                              </m:e>
                            </m:acc>
                            <m:r>
                              <a:rPr lang="en-GB" i="1">
                                <a:latin typeface="Cambria Math" panose="02040503050406030204" pitchFamily="18" charset="0"/>
                              </a:rPr>
                              <m:t>−</m:t>
                            </m:r>
                            <m:r>
                              <a:rPr lang="en-GB" i="1">
                                <a:latin typeface="Cambria Math" panose="02040503050406030204" pitchFamily="18" charset="0"/>
                              </a:rPr>
                              <m:t>𝑝𝑊</m:t>
                            </m:r>
                            <m:r>
                              <a:rPr lang="en-GB" i="1">
                                <a:latin typeface="Cambria Math" panose="02040503050406030204" pitchFamily="18" charset="0"/>
                              </a:rPr>
                              <m:t>+</m:t>
                            </m:r>
                            <m:r>
                              <a:rPr lang="en-GB" i="1">
                                <a:latin typeface="Cambria Math" panose="02040503050406030204" pitchFamily="18" charset="0"/>
                              </a:rPr>
                              <m:t>𝑟𝑈</m:t>
                            </m:r>
                            <m:r>
                              <a:rPr lang="en-GB" i="1">
                                <a:latin typeface="Cambria Math" panose="02040503050406030204" pitchFamily="18" charset="0"/>
                              </a:rPr>
                              <m:t>+</m:t>
                            </m:r>
                            <m:r>
                              <a:rPr lang="en-GB" i="1">
                                <a:latin typeface="Cambria Math" panose="02040503050406030204" pitchFamily="18" charset="0"/>
                              </a:rPr>
                              <m:t>𝑥</m:t>
                            </m:r>
                            <m:d>
                              <m:dPr>
                                <m:ctrlPr>
                                  <a:rPr lang="en-US" i="1">
                                    <a:latin typeface="Cambria Math" panose="02040503050406030204" pitchFamily="18" charset="0"/>
                                  </a:rPr>
                                </m:ctrlPr>
                              </m:dPr>
                              <m:e>
                                <m:r>
                                  <a:rPr lang="en-GB" i="1">
                                    <a:latin typeface="Cambria Math" panose="02040503050406030204" pitchFamily="18" charset="0"/>
                                  </a:rPr>
                                  <m:t>𝑝𝑞</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𝑟</m:t>
                                    </m:r>
                                  </m:e>
                                </m:acc>
                              </m:e>
                            </m:d>
                            <m:r>
                              <a:rPr lang="en-GB" i="1">
                                <a:latin typeface="Cambria Math" panose="02040503050406030204" pitchFamily="18" charset="0"/>
                              </a:rPr>
                              <m:t>−</m:t>
                            </m:r>
                            <m:r>
                              <a:rPr lang="en-GB" i="1">
                                <a:latin typeface="Cambria Math" panose="02040503050406030204" pitchFamily="18" charset="0"/>
                              </a:rPr>
                              <m:t>𝑦</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𝑝</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e>
                            </m:d>
                            <m:r>
                              <a:rPr lang="en-GB" i="1">
                                <a:latin typeface="Cambria Math" panose="02040503050406030204" pitchFamily="18" charset="0"/>
                              </a:rPr>
                              <m:t>+</m:t>
                            </m:r>
                            <m:r>
                              <a:rPr lang="en-GB" i="1">
                                <a:latin typeface="Cambria Math" panose="02040503050406030204" pitchFamily="18" charset="0"/>
                              </a:rPr>
                              <m:t>𝑧</m:t>
                            </m:r>
                            <m:d>
                              <m:dPr>
                                <m:ctrlPr>
                                  <a:rPr lang="en-US" i="1">
                                    <a:latin typeface="Cambria Math" panose="02040503050406030204" pitchFamily="18" charset="0"/>
                                  </a:rPr>
                                </m:ctrlPr>
                              </m:dPr>
                              <m:e>
                                <m:r>
                                  <a:rPr lang="en-GB" i="1">
                                    <a:latin typeface="Cambria Math" panose="02040503050406030204" pitchFamily="18" charset="0"/>
                                  </a:rPr>
                                  <m:t>𝑞𝑟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𝑝</m:t>
                                    </m:r>
                                  </m:e>
                                </m:acc>
                              </m:e>
                            </m:d>
                          </m:e>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𝑊</m:t>
                                </m:r>
                              </m:e>
                            </m:acc>
                            <m:r>
                              <a:rPr lang="en-GB" i="1">
                                <a:latin typeface="Cambria Math" panose="02040503050406030204" pitchFamily="18" charset="0"/>
                              </a:rPr>
                              <m:t>−</m:t>
                            </m:r>
                            <m:r>
                              <a:rPr lang="en-GB" i="1">
                                <a:latin typeface="Cambria Math" panose="02040503050406030204" pitchFamily="18" charset="0"/>
                              </a:rPr>
                              <m:t>𝑞𝑈</m:t>
                            </m:r>
                            <m:r>
                              <a:rPr lang="en-GB" i="1">
                                <a:latin typeface="Cambria Math" panose="02040503050406030204" pitchFamily="18" charset="0"/>
                              </a:rPr>
                              <m:t>+</m:t>
                            </m:r>
                            <m:r>
                              <a:rPr lang="en-GB" i="1">
                                <a:latin typeface="Cambria Math" panose="02040503050406030204" pitchFamily="18" charset="0"/>
                              </a:rPr>
                              <m:t>𝑝𝑉</m:t>
                            </m:r>
                            <m:r>
                              <a:rPr lang="en-GB" i="1">
                                <a:latin typeface="Cambria Math" panose="02040503050406030204" pitchFamily="18" charset="0"/>
                              </a:rPr>
                              <m:t>+</m:t>
                            </m:r>
                            <m:r>
                              <a:rPr lang="en-GB" i="1">
                                <a:latin typeface="Cambria Math" panose="02040503050406030204" pitchFamily="18" charset="0"/>
                              </a:rPr>
                              <m:t>𝑥</m:t>
                            </m:r>
                            <m:d>
                              <m:dPr>
                                <m:ctrlPr>
                                  <a:rPr lang="en-US" i="1">
                                    <a:latin typeface="Cambria Math" panose="02040503050406030204" pitchFamily="18" charset="0"/>
                                  </a:rPr>
                                </m:ctrlPr>
                              </m:dPr>
                              <m:e>
                                <m:r>
                                  <a:rPr lang="en-GB" i="1">
                                    <a:latin typeface="Cambria Math" panose="02040503050406030204" pitchFamily="18" charset="0"/>
                                  </a:rPr>
                                  <m:t>𝑝𝑟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𝑞</m:t>
                                    </m:r>
                                  </m:e>
                                </m:acc>
                              </m:e>
                            </m:d>
                            <m:r>
                              <a:rPr lang="en-GB" i="1">
                                <a:latin typeface="Cambria Math" panose="02040503050406030204" pitchFamily="18" charset="0"/>
                              </a:rPr>
                              <m:t>+</m:t>
                            </m:r>
                            <m:r>
                              <a:rPr lang="en-GB" i="1">
                                <a:latin typeface="Cambria Math" panose="02040503050406030204" pitchFamily="18" charset="0"/>
                              </a:rPr>
                              <m:t>𝑦</m:t>
                            </m:r>
                            <m:d>
                              <m:dPr>
                                <m:ctrlPr>
                                  <a:rPr lang="en-US" i="1">
                                    <a:latin typeface="Cambria Math" panose="02040503050406030204" pitchFamily="18" charset="0"/>
                                  </a:rPr>
                                </m:ctrlPr>
                              </m:dPr>
                              <m:e>
                                <m:r>
                                  <a:rPr lang="en-GB" i="1">
                                    <a:latin typeface="Cambria Math" panose="02040503050406030204" pitchFamily="18" charset="0"/>
                                  </a:rPr>
                                  <m:t>𝑞𝑟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𝑝</m:t>
                                    </m:r>
                                  </m:e>
                                </m:acc>
                              </m:e>
                            </m:d>
                            <m:r>
                              <a:rPr lang="en-GB" i="1">
                                <a:latin typeface="Cambria Math" panose="02040503050406030204" pitchFamily="18" charset="0"/>
                              </a:rPr>
                              <m:t>−</m:t>
                            </m:r>
                            <m:r>
                              <a:rPr lang="en-GB" i="1">
                                <a:latin typeface="Cambria Math" panose="02040503050406030204" pitchFamily="18" charset="0"/>
                              </a:rPr>
                              <m:t>𝑧</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𝑝</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𝑞</m:t>
                                    </m:r>
                                  </m:e>
                                  <m:sup>
                                    <m:r>
                                      <a:rPr lang="en-GB" i="1">
                                        <a:latin typeface="Cambria Math" panose="02040503050406030204" pitchFamily="18" charset="0"/>
                                      </a:rPr>
                                      <m:t>2</m:t>
                                    </m:r>
                                  </m:sup>
                                </m:sSup>
                              </m:e>
                            </m:d>
                          </m:e>
                        </m:eqArr>
                      </m:e>
                    </m:d>
                  </m:oMath>
                </a14:m>
                <a:r>
                  <a:rPr lang="en-GB" dirty="0"/>
                  <a:t>	9</a:t>
                </a:r>
                <a:endParaRPr lang="en-US" dirty="0"/>
              </a:p>
              <a:p>
                <a:endParaRPr lang="en-US" dirty="0"/>
              </a:p>
            </p:txBody>
          </p:sp>
        </mc:Choice>
        <mc:Fallback xmlns="">
          <p:sp>
            <p:nvSpPr>
              <p:cNvPr id="3" name="Content Placeholder 2">
                <a:extLst>
                  <a:ext uri="{FF2B5EF4-FFF2-40B4-BE49-F238E27FC236}">
                    <a16:creationId xmlns:a16="http://schemas.microsoft.com/office/drawing/2014/main" id="{B0B8EC22-015A-45BF-94B5-33FD7D6ED536}"/>
                  </a:ext>
                </a:extLst>
              </p:cNvPr>
              <p:cNvSpPr>
                <a:spLocks noGrp="1" noRot="1" noChangeAspect="1" noMove="1" noResize="1" noEditPoints="1" noAdjustHandles="1" noChangeArrowheads="1" noChangeShapeType="1" noTextEdit="1"/>
              </p:cNvSpPr>
              <p:nvPr>
                <p:ph idx="1"/>
              </p:nvPr>
            </p:nvSpPr>
            <p:spPr>
              <a:xfrm>
                <a:off x="838200" y="1074821"/>
                <a:ext cx="10515600" cy="5102142"/>
              </a:xfrm>
              <a:blipFill>
                <a:blip r:embed="rId2"/>
                <a:stretch>
                  <a:fillRect l="-1043" t="-1912" r="-232"/>
                </a:stretch>
              </a:blipFill>
            </p:spPr>
            <p:txBody>
              <a:bodyPr/>
              <a:lstStyle/>
              <a:p>
                <a:r>
                  <a:rPr lang="en-US">
                    <a:noFill/>
                  </a:rPr>
                  <a:t> </a:t>
                </a:r>
              </a:p>
            </p:txBody>
          </p:sp>
        </mc:Fallback>
      </mc:AlternateContent>
    </p:spTree>
    <p:extLst>
      <p:ext uri="{BB962C8B-B14F-4D97-AF65-F5344CB8AC3E}">
        <p14:creationId xmlns:p14="http://schemas.microsoft.com/office/powerpoint/2010/main" val="1687939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8EC0CD-D796-40F6-8A3F-CF60992AE741}"/>
              </a:ext>
            </a:extLst>
          </p:cNvPr>
          <p:cNvSpPr>
            <a:spLocks noGrp="1"/>
          </p:cNvSpPr>
          <p:nvPr>
            <p:ph type="title"/>
          </p:nvPr>
        </p:nvSpPr>
        <p:spPr/>
        <p:txBody>
          <a:bodyPr/>
          <a:lstStyle/>
          <a:p>
            <a:r>
              <a:rPr lang="en-US" dirty="0"/>
              <a:t>Generalized Force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1B2E7FA-CA09-48AC-ACF0-2E2C1748D1DC}"/>
                  </a:ext>
                </a:extLst>
              </p:cNvPr>
              <p:cNvSpPr>
                <a:spLocks noGrp="1"/>
              </p:cNvSpPr>
              <p:nvPr>
                <p:ph idx="1"/>
              </p:nvPr>
            </p:nvSpPr>
            <p:spPr/>
            <p:txBody>
              <a:bodyPr/>
              <a:lstStyle/>
              <a:p>
                <a:r>
                  <a:rPr lang="en-GB" dirty="0"/>
                  <a:t>Newton’s second law, equation 1, to the incremental mass, the incremental components of force acting on the mass are given by (</a:t>
                </a:r>
                <a14:m>
                  <m:oMath xmlns:m="http://schemas.openxmlformats.org/officeDocument/2006/math">
                    <m:r>
                      <a:rPr lang="en-GB" i="1">
                        <a:latin typeface="Cambria Math" panose="02040503050406030204" pitchFamily="18" charset="0"/>
                      </a:rPr>
                      <m:t>𝛿</m:t>
                    </m:r>
                    <m:r>
                      <a:rPr lang="en-GB" i="1">
                        <a:latin typeface="Cambria Math" panose="02040503050406030204" pitchFamily="18" charset="0"/>
                      </a:rPr>
                      <m:t>𝑚</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𝛿</m:t>
                    </m:r>
                    <m:r>
                      <a:rPr lang="en-GB" i="1">
                        <a:latin typeface="Cambria Math" panose="02040503050406030204" pitchFamily="18" charset="0"/>
                      </a:rPr>
                      <m:t>𝑚</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𝛿</m:t>
                    </m:r>
                    <m:r>
                      <a:rPr lang="en-GB" i="1">
                        <a:latin typeface="Cambria Math" panose="02040503050406030204" pitchFamily="18" charset="0"/>
                      </a:rPr>
                      <m:t>𝑚</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oMath>
                </a14:m>
                <a:r>
                  <a:rPr lang="en-GB" dirty="0"/>
                  <a:t>). Thus, the total force components </a:t>
                </a:r>
                <a:r>
                  <a:rPr lang="en-GB" i="1" dirty="0"/>
                  <a:t>(X, Y, Z)</a:t>
                </a:r>
                <a:r>
                  <a:rPr lang="en-GB" dirty="0"/>
                  <a:t> acting on the body are given by summing the force increments over the whole body, whence </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𝑋</m:t>
                                </m:r>
                              </m:e>
                            </m:nary>
                          </m:e>
                          <m:e>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e>
                            </m:nary>
                            <m:r>
                              <a:rPr lang="en-GB" i="1">
                                <a:latin typeface="Cambria Math" panose="02040503050406030204" pitchFamily="18" charset="0"/>
                              </a:rPr>
                              <m:t>=</m:t>
                            </m:r>
                            <m:r>
                              <a:rPr lang="en-GB" i="1">
                                <a:latin typeface="Cambria Math" panose="02040503050406030204" pitchFamily="18" charset="0"/>
                              </a:rPr>
                              <m:t>𝑌</m:t>
                            </m:r>
                          </m:e>
                          <m:e>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𝑍</m:t>
                                </m:r>
                              </m:e>
                            </m:nary>
                          </m:e>
                        </m:eqArr>
                      </m:e>
                    </m:d>
                  </m:oMath>
                </a14:m>
                <a:r>
                  <a:rPr lang="en-GB" dirty="0"/>
                  <a:t>							….10</a:t>
                </a:r>
                <a:endParaRPr lang="en-US" dirty="0"/>
              </a:p>
              <a:p>
                <a:endParaRPr lang="en-US" dirty="0"/>
              </a:p>
            </p:txBody>
          </p:sp>
        </mc:Choice>
        <mc:Fallback xmlns="">
          <p:sp>
            <p:nvSpPr>
              <p:cNvPr id="3" name="Content Placeholder 2">
                <a:extLst>
                  <a:ext uri="{FF2B5EF4-FFF2-40B4-BE49-F238E27FC236}">
                    <a16:creationId xmlns:a16="http://schemas.microsoft.com/office/drawing/2014/main" id="{91B2E7FA-CA09-48AC-ACF0-2E2C1748D1DC}"/>
                  </a:ext>
                </a:extLst>
              </p:cNvPr>
              <p:cNvSpPr>
                <a:spLocks noGrp="1" noRot="1" noChangeAspect="1" noMove="1" noResize="1" noEditPoints="1" noAdjustHandles="1" noChangeArrowheads="1" noChangeShapeType="1" noTextEdit="1"/>
              </p:cNvSpPr>
              <p:nvPr>
                <p:ph idx="1"/>
              </p:nvPr>
            </p:nvSpPr>
            <p:spPr>
              <a:blipFill>
                <a:blip r:embed="rId2"/>
                <a:stretch>
                  <a:fillRect l="-1043" t="-2241" r="-1623"/>
                </a:stretch>
              </a:blipFill>
            </p:spPr>
            <p:txBody>
              <a:bodyPr/>
              <a:lstStyle/>
              <a:p>
                <a:r>
                  <a:rPr lang="en-US">
                    <a:noFill/>
                  </a:rPr>
                  <a:t> </a:t>
                </a:r>
              </a:p>
            </p:txBody>
          </p:sp>
        </mc:Fallback>
      </mc:AlternateContent>
    </p:spTree>
    <p:extLst>
      <p:ext uri="{BB962C8B-B14F-4D97-AF65-F5344CB8AC3E}">
        <p14:creationId xmlns:p14="http://schemas.microsoft.com/office/powerpoint/2010/main" val="4179197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EE5184E-45DF-44DE-8803-35CA5CF92154}"/>
                  </a:ext>
                </a:extLst>
              </p:cNvPr>
              <p:cNvSpPr>
                <a:spLocks noGrp="1"/>
              </p:cNvSpPr>
              <p:nvPr>
                <p:ph idx="1"/>
              </p:nvPr>
            </p:nvSpPr>
            <p:spPr>
              <a:xfrm>
                <a:off x="838200" y="786063"/>
                <a:ext cx="10515600" cy="5390900"/>
              </a:xfrm>
            </p:spPr>
            <p:txBody>
              <a:bodyPr>
                <a:normAutofit/>
              </a:bodyPr>
              <a:lstStyle/>
              <a:p>
                <a:r>
                  <a:rPr lang="en-GB" dirty="0"/>
                  <a:t>Substitute the expressions for the components of inertial acceleration </a:t>
                </a:r>
                <a14:m>
                  <m:oMath xmlns:m="http://schemas.openxmlformats.org/officeDocument/2006/math">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r>
                          <a:rPr lang="en-GB" i="1">
                            <a:latin typeface="Cambria Math" panose="02040503050406030204" pitchFamily="18" charset="0"/>
                          </a:rPr>
                          <m:t>,</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e>
                    </m:d>
                  </m:oMath>
                </a14:m>
                <a:r>
                  <a:rPr lang="en-GB" dirty="0"/>
                  <a:t> from equations 9 into equations 10 and note the origin of axes coincides with the centre of gravity.</a:t>
                </a:r>
                <a:endParaRPr lang="en-US" dirty="0"/>
              </a:p>
              <a:p>
                <a14:m>
                  <m:oMath xmlns:m="http://schemas.openxmlformats.org/officeDocument/2006/math">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r>
                          <a:rPr lang="en-GB"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r>
                                  <a:rPr lang="en-GB" i="1">
                                    <a:latin typeface="Cambria Math" panose="02040503050406030204" pitchFamily="18" charset="0"/>
                                  </a:rPr>
                                  <m:t>=0</m:t>
                                </m:r>
                              </m:e>
                            </m:nary>
                          </m:e>
                        </m:nary>
                      </m:e>
                    </m:nary>
                  </m:oMath>
                </a14:m>
                <a:r>
                  <a:rPr lang="en-GB" dirty="0"/>
                  <a:t>				….11</a:t>
                </a:r>
                <a:endParaRPr lang="en-US" dirty="0"/>
              </a:p>
              <a:p>
                <a:r>
                  <a:rPr lang="en-GB" dirty="0"/>
                  <a:t>Therefore, the resultant components of total force acting on the rigid body are given by </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&amp;</m:t>
                            </m:r>
                            <m:r>
                              <a:rPr lang="en-GB" i="1">
                                <a:latin typeface="Cambria Math" panose="02040503050406030204" pitchFamily="18" charset="0"/>
                              </a:rPr>
                              <m:t>𝑚</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𝑈</m:t>
                                </m:r>
                              </m:e>
                            </m:acc>
                            <m:r>
                              <a:rPr lang="en-GB" i="1">
                                <a:latin typeface="Cambria Math" panose="02040503050406030204" pitchFamily="18" charset="0"/>
                              </a:rPr>
                              <m:t>−</m:t>
                            </m:r>
                            <m:r>
                              <a:rPr lang="en-GB" i="1">
                                <a:latin typeface="Cambria Math" panose="02040503050406030204" pitchFamily="18" charset="0"/>
                              </a:rPr>
                              <m:t>𝑟𝑉</m:t>
                            </m:r>
                            <m:r>
                              <a:rPr lang="en-GB" i="1">
                                <a:latin typeface="Cambria Math" panose="02040503050406030204" pitchFamily="18" charset="0"/>
                              </a:rPr>
                              <m:t>+</m:t>
                            </m:r>
                            <m:r>
                              <a:rPr lang="en-GB" i="1">
                                <a:latin typeface="Cambria Math" panose="02040503050406030204" pitchFamily="18" charset="0"/>
                              </a:rPr>
                              <m:t>𝑞𝑊</m:t>
                            </m:r>
                            <m:r>
                              <a:rPr lang="en-GB" i="1">
                                <a:latin typeface="Cambria Math" panose="02040503050406030204" pitchFamily="18" charset="0"/>
                              </a:rPr>
                              <m:t>)=</m:t>
                            </m:r>
                            <m:r>
                              <a:rPr lang="en-GB" i="1">
                                <a:latin typeface="Cambria Math" panose="02040503050406030204" pitchFamily="18" charset="0"/>
                              </a:rPr>
                              <m:t>𝑋</m:t>
                            </m:r>
                          </m:e>
                          <m:e>
                            <m:r>
                              <a:rPr lang="en-GB" i="1">
                                <a:latin typeface="Cambria Math" panose="02040503050406030204" pitchFamily="18" charset="0"/>
                              </a:rPr>
                              <m:t>&amp;</m:t>
                            </m:r>
                            <m:r>
                              <a:rPr lang="en-GB" i="1">
                                <a:latin typeface="Cambria Math" panose="02040503050406030204" pitchFamily="18" charset="0"/>
                              </a:rPr>
                              <m:t>𝑚</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𝑉</m:t>
                                </m:r>
                              </m:e>
                            </m:acc>
                            <m:r>
                              <a:rPr lang="en-GB" i="1">
                                <a:latin typeface="Cambria Math" panose="02040503050406030204" pitchFamily="18" charset="0"/>
                              </a:rPr>
                              <m:t>−</m:t>
                            </m:r>
                            <m:r>
                              <a:rPr lang="en-GB" i="1">
                                <a:latin typeface="Cambria Math" panose="02040503050406030204" pitchFamily="18" charset="0"/>
                              </a:rPr>
                              <m:t>𝑝𝑊</m:t>
                            </m:r>
                            <m:r>
                              <a:rPr lang="en-GB" i="1">
                                <a:latin typeface="Cambria Math" panose="02040503050406030204" pitchFamily="18" charset="0"/>
                              </a:rPr>
                              <m:t>+</m:t>
                            </m:r>
                            <m:r>
                              <a:rPr lang="en-GB" i="1">
                                <a:latin typeface="Cambria Math" panose="02040503050406030204" pitchFamily="18" charset="0"/>
                              </a:rPr>
                              <m:t>𝑟𝑈</m:t>
                            </m:r>
                            <m:r>
                              <a:rPr lang="en-GB" i="1">
                                <a:latin typeface="Cambria Math" panose="02040503050406030204" pitchFamily="18" charset="0"/>
                              </a:rPr>
                              <m:t>)=</m:t>
                            </m:r>
                            <m:r>
                              <a:rPr lang="en-GB" i="1">
                                <a:latin typeface="Cambria Math" panose="02040503050406030204" pitchFamily="18" charset="0"/>
                              </a:rPr>
                              <m:t>𝑌</m:t>
                            </m:r>
                          </m:e>
                          <m:e>
                            <m:r>
                              <a:rPr lang="en-GB" i="1">
                                <a:latin typeface="Cambria Math" panose="02040503050406030204" pitchFamily="18" charset="0"/>
                              </a:rPr>
                              <m:t>&amp;</m:t>
                            </m:r>
                            <m:r>
                              <a:rPr lang="en-GB" i="1">
                                <a:latin typeface="Cambria Math" panose="02040503050406030204" pitchFamily="18" charset="0"/>
                              </a:rPr>
                              <m:t>𝑚</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𝑊</m:t>
                                </m:r>
                              </m:e>
                            </m:acc>
                            <m:r>
                              <a:rPr lang="en-GB" i="1">
                                <a:latin typeface="Cambria Math" panose="02040503050406030204" pitchFamily="18" charset="0"/>
                              </a:rPr>
                              <m:t>−</m:t>
                            </m:r>
                            <m:r>
                              <a:rPr lang="en-GB" i="1">
                                <a:latin typeface="Cambria Math" panose="02040503050406030204" pitchFamily="18" charset="0"/>
                              </a:rPr>
                              <m:t>𝑞𝑈</m:t>
                            </m:r>
                            <m:r>
                              <a:rPr lang="en-GB" i="1">
                                <a:latin typeface="Cambria Math" panose="02040503050406030204" pitchFamily="18" charset="0"/>
                              </a:rPr>
                              <m:t>+</m:t>
                            </m:r>
                            <m:r>
                              <a:rPr lang="en-GB" i="1">
                                <a:latin typeface="Cambria Math" panose="02040503050406030204" pitchFamily="18" charset="0"/>
                              </a:rPr>
                              <m:t>𝑝𝑉</m:t>
                            </m:r>
                            <m:r>
                              <a:rPr lang="en-GB" i="1">
                                <a:latin typeface="Cambria Math" panose="02040503050406030204" pitchFamily="18" charset="0"/>
                              </a:rPr>
                              <m:t>)=</m:t>
                            </m:r>
                            <m:r>
                              <a:rPr lang="en-GB" i="1">
                                <a:latin typeface="Cambria Math" panose="02040503050406030204" pitchFamily="18" charset="0"/>
                              </a:rPr>
                              <m:t>𝑍</m:t>
                            </m:r>
                          </m:e>
                        </m:eqArr>
                      </m:e>
                    </m:d>
                  </m:oMath>
                </a14:m>
                <a:r>
                  <a:rPr lang="en-GB" dirty="0"/>
                  <a:t>					….12</a:t>
                </a:r>
                <a:endParaRPr lang="en-US" dirty="0"/>
              </a:p>
              <a:p>
                <a:r>
                  <a:rPr lang="en-GB" dirty="0"/>
                  <a:t>Where m is the total mass of the body</a:t>
                </a:r>
                <a:endParaRPr lang="en-US" dirty="0"/>
              </a:p>
              <a:p>
                <a:endParaRPr lang="en-US" dirty="0"/>
              </a:p>
            </p:txBody>
          </p:sp>
        </mc:Choice>
        <mc:Fallback xmlns="">
          <p:sp>
            <p:nvSpPr>
              <p:cNvPr id="3" name="Content Placeholder 2">
                <a:extLst>
                  <a:ext uri="{FF2B5EF4-FFF2-40B4-BE49-F238E27FC236}">
                    <a16:creationId xmlns:a16="http://schemas.microsoft.com/office/drawing/2014/main" id="{4EE5184E-45DF-44DE-8803-35CA5CF92154}"/>
                  </a:ext>
                </a:extLst>
              </p:cNvPr>
              <p:cNvSpPr>
                <a:spLocks noGrp="1" noRot="1" noChangeAspect="1" noMove="1" noResize="1" noEditPoints="1" noAdjustHandles="1" noChangeArrowheads="1" noChangeShapeType="1" noTextEdit="1"/>
              </p:cNvSpPr>
              <p:nvPr>
                <p:ph idx="1"/>
              </p:nvPr>
            </p:nvSpPr>
            <p:spPr>
              <a:xfrm>
                <a:off x="838200" y="786063"/>
                <a:ext cx="10515600" cy="5390900"/>
              </a:xfrm>
              <a:blipFill>
                <a:blip r:embed="rId2"/>
                <a:stretch>
                  <a:fillRect l="-1043" t="-1923" r="-1507"/>
                </a:stretch>
              </a:blipFill>
            </p:spPr>
            <p:txBody>
              <a:bodyPr/>
              <a:lstStyle/>
              <a:p>
                <a:r>
                  <a:rPr lang="en-US">
                    <a:noFill/>
                  </a:rPr>
                  <a:t> </a:t>
                </a:r>
              </a:p>
            </p:txBody>
          </p:sp>
        </mc:Fallback>
      </mc:AlternateContent>
    </p:spTree>
    <p:extLst>
      <p:ext uri="{BB962C8B-B14F-4D97-AF65-F5344CB8AC3E}">
        <p14:creationId xmlns:p14="http://schemas.microsoft.com/office/powerpoint/2010/main" val="695813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A616FE3-1253-48C5-9986-06164B6E7F87}"/>
              </a:ext>
            </a:extLst>
          </p:cNvPr>
          <p:cNvSpPr>
            <a:spLocks noGrp="1"/>
          </p:cNvSpPr>
          <p:nvPr>
            <p:ph idx="1"/>
          </p:nvPr>
        </p:nvSpPr>
        <p:spPr/>
        <p:txBody>
          <a:bodyPr/>
          <a:lstStyle/>
          <a:p>
            <a:r>
              <a:rPr lang="en-GB" dirty="0"/>
              <a:t>Equations 12 represents the force equations of a generalized rigid body and describe the motion of its cg since the origin of the axis system is co-located with the </a:t>
            </a:r>
            <a:r>
              <a:rPr lang="en-GB" i="1" dirty="0"/>
              <a:t>cg</a:t>
            </a:r>
            <a:r>
              <a:rPr lang="en-GB" dirty="0"/>
              <a:t> in the body. </a:t>
            </a:r>
          </a:p>
          <a:p>
            <a:r>
              <a:rPr lang="en-GB" dirty="0"/>
              <a:t>In some applications, for example the airship, it is often convenient to locate the origin of axis system at some point other than the cg. In such cases the condition described by equation 11 does not apply and equations 12 would include rather more terms.</a:t>
            </a:r>
            <a:endParaRPr lang="en-US" dirty="0"/>
          </a:p>
          <a:p>
            <a:endParaRPr lang="en-US" dirty="0"/>
          </a:p>
        </p:txBody>
      </p:sp>
    </p:spTree>
    <p:extLst>
      <p:ext uri="{BB962C8B-B14F-4D97-AF65-F5344CB8AC3E}">
        <p14:creationId xmlns:p14="http://schemas.microsoft.com/office/powerpoint/2010/main" val="424284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CCC4CD-635E-4B7B-969B-F0180C9E3780}"/>
              </a:ext>
            </a:extLst>
          </p:cNvPr>
          <p:cNvSpPr>
            <a:spLocks noGrp="1"/>
          </p:cNvSpPr>
          <p:nvPr>
            <p:ph type="title"/>
          </p:nvPr>
        </p:nvSpPr>
        <p:spPr>
          <a:xfrm>
            <a:off x="838200" y="18255"/>
            <a:ext cx="10515600" cy="1325563"/>
          </a:xfrm>
        </p:spPr>
        <p:txBody>
          <a:bodyPr/>
          <a:lstStyle/>
          <a:p>
            <a:r>
              <a:rPr lang="en-US" dirty="0"/>
              <a:t>Generalized Moment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E586CDB-DA92-4F57-BEFF-166506F00A0F}"/>
                  </a:ext>
                </a:extLst>
              </p:cNvPr>
              <p:cNvSpPr>
                <a:spLocks noGrp="1"/>
              </p:cNvSpPr>
              <p:nvPr>
                <p:ph idx="1"/>
              </p:nvPr>
            </p:nvSpPr>
            <p:spPr>
              <a:xfrm>
                <a:off x="838200" y="1343818"/>
                <a:ext cx="10515600" cy="5297614"/>
              </a:xfrm>
            </p:spPr>
            <p:txBody>
              <a:bodyPr>
                <a:normAutofit lnSpcReduction="10000"/>
              </a:bodyPr>
              <a:lstStyle/>
              <a:p>
                <a:r>
                  <a:rPr lang="en-GB" dirty="0"/>
                  <a:t>Consider now the moments produced by the forces acting on the incremental mass </a:t>
                </a:r>
                <a14:m>
                  <m:oMath xmlns:m="http://schemas.openxmlformats.org/officeDocument/2006/math">
                    <m:r>
                      <a:rPr lang="en-GB" i="1">
                        <a:latin typeface="Cambria Math" panose="02040503050406030204" pitchFamily="18" charset="0"/>
                      </a:rPr>
                      <m:t>𝛿</m:t>
                    </m:r>
                    <m:r>
                      <a:rPr lang="en-GB" i="1">
                        <a:latin typeface="Cambria Math" panose="02040503050406030204" pitchFamily="18" charset="0"/>
                      </a:rPr>
                      <m:t>𝑚</m:t>
                    </m:r>
                    <m:r>
                      <a:rPr lang="en-GB" i="1">
                        <a:latin typeface="Cambria Math" panose="02040503050406030204" pitchFamily="18" charset="0"/>
                      </a:rPr>
                      <m:t> </m:t>
                    </m:r>
                  </m:oMath>
                </a14:m>
                <a:r>
                  <a:rPr lang="en-GB" dirty="0"/>
                  <a:t>at point </a:t>
                </a:r>
                <a:r>
                  <a:rPr lang="en-GB" i="1" dirty="0"/>
                  <a:t>p(x, y, z)</a:t>
                </a:r>
                <a:r>
                  <a:rPr lang="en-GB" dirty="0"/>
                  <a:t> in the rigid body. The incremental force components create an incremental moment component about each of the three body axes and by summing these over the whole body the moment equations are obtained. The moment equations are, of course, the realization of the rotational form of Newton’s second law of motion.</a:t>
                </a:r>
                <a:endParaRPr lang="en-US" dirty="0"/>
              </a:p>
              <a:p>
                <a:r>
                  <a:rPr lang="en-GB" dirty="0"/>
                  <a:t>Using vector method</a:t>
                </a:r>
                <a:endParaRPr lang="en-US" dirty="0"/>
              </a:p>
              <a:p>
                <a:r>
                  <a:rPr lang="en-GB" dirty="0"/>
                  <a:t>Moment() = position vector x force</a:t>
                </a:r>
                <a:endParaRPr lang="en-US" dirty="0"/>
              </a:p>
              <a:p>
                <a:r>
                  <a:rPr lang="en-GB" dirty="0"/>
                  <a:t>We have ,</a:t>
                </a:r>
                <a:endParaRPr lang="en-US" dirty="0"/>
              </a:p>
              <a:p>
                <a14:m>
                  <m:oMath xmlns:m="http://schemas.openxmlformats.org/officeDocument/2006/math">
                    <m:r>
                      <a:rPr lang="en-GB" i="1">
                        <a:latin typeface="Cambria Math" panose="02040503050406030204" pitchFamily="18" charset="0"/>
                      </a:rPr>
                      <m:t>𝑂</m:t>
                    </m:r>
                    <m:r>
                      <a:rPr lang="en-GB" i="1">
                        <a:latin typeface="Cambria Math" panose="02040503050406030204" pitchFamily="18" charset="0"/>
                      </a:rPr>
                      <m:t>=</m:t>
                    </m:r>
                    <m:r>
                      <a:rPr lang="en-GB" i="1">
                        <a:latin typeface="Cambria Math" panose="02040503050406030204" pitchFamily="18" charset="0"/>
                      </a:rPr>
                      <m:t>𝛿</m:t>
                    </m:r>
                    <m:r>
                      <a:rPr lang="en-GB" i="1">
                        <a:latin typeface="Cambria Math" panose="02040503050406030204" pitchFamily="18" charset="0"/>
                      </a:rPr>
                      <m:t>𝑚</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GB" i="1">
                                  <a:latin typeface="Cambria Math" panose="02040503050406030204" pitchFamily="18" charset="0"/>
                                </a:rPr>
                                <m:t>𝑖</m:t>
                              </m:r>
                            </m:e>
                            <m:e>
                              <m:r>
                                <a:rPr lang="en-GB" i="1">
                                  <a:latin typeface="Cambria Math" panose="02040503050406030204" pitchFamily="18" charset="0"/>
                                </a:rPr>
                                <m:t>𝑗</m:t>
                              </m:r>
                            </m:e>
                            <m:e>
                              <m:r>
                                <a:rPr lang="en-GB" i="1">
                                  <a:latin typeface="Cambria Math" panose="02040503050406030204" pitchFamily="18" charset="0"/>
                                </a:rPr>
                                <m:t>𝑘</m:t>
                              </m:r>
                            </m:e>
                          </m:mr>
                          <m:mr>
                            <m:e>
                              <m:r>
                                <a:rPr lang="en-GB" i="1">
                                  <a:latin typeface="Cambria Math" panose="02040503050406030204" pitchFamily="18" charset="0"/>
                                </a:rPr>
                                <m:t>𝑥</m:t>
                              </m:r>
                            </m:e>
                            <m:e>
                              <m:r>
                                <a:rPr lang="en-GB" i="1">
                                  <a:latin typeface="Cambria Math" panose="02040503050406030204" pitchFamily="18" charset="0"/>
                                </a:rPr>
                                <m:t>𝑦</m:t>
                              </m:r>
                            </m:e>
                            <m:e>
                              <m:r>
                                <a:rPr lang="en-GB" i="1">
                                  <a:latin typeface="Cambria Math" panose="02040503050406030204" pitchFamily="18" charset="0"/>
                                </a:rPr>
                                <m:t>𝑧</m:t>
                              </m:r>
                            </m:e>
                          </m:mr>
                          <m:mr>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e>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e>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e>
                          </m:mr>
                        </m:m>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E586CDB-DA92-4F57-BEFF-166506F00A0F}"/>
                  </a:ext>
                </a:extLst>
              </p:cNvPr>
              <p:cNvSpPr>
                <a:spLocks noGrp="1" noRot="1" noChangeAspect="1" noMove="1" noResize="1" noEditPoints="1" noAdjustHandles="1" noChangeArrowheads="1" noChangeShapeType="1" noTextEdit="1"/>
              </p:cNvSpPr>
              <p:nvPr>
                <p:ph idx="1"/>
              </p:nvPr>
            </p:nvSpPr>
            <p:spPr>
              <a:xfrm>
                <a:off x="838200" y="1343818"/>
                <a:ext cx="10515600" cy="5297614"/>
              </a:xfrm>
              <a:blipFill>
                <a:blip r:embed="rId2"/>
                <a:stretch>
                  <a:fillRect l="-1043" t="-2532" r="-1043"/>
                </a:stretch>
              </a:blipFill>
            </p:spPr>
            <p:txBody>
              <a:bodyPr/>
              <a:lstStyle/>
              <a:p>
                <a:r>
                  <a:rPr lang="en-US">
                    <a:noFill/>
                  </a:rPr>
                  <a:t> </a:t>
                </a:r>
              </a:p>
            </p:txBody>
          </p:sp>
        </mc:Fallback>
      </mc:AlternateContent>
    </p:spTree>
    <p:extLst>
      <p:ext uri="{BB962C8B-B14F-4D97-AF65-F5344CB8AC3E}">
        <p14:creationId xmlns:p14="http://schemas.microsoft.com/office/powerpoint/2010/main" val="2384877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6BEFCAD-DCF1-48B7-8A10-0CF6A18B93CB}"/>
                  </a:ext>
                </a:extLst>
              </p:cNvPr>
              <p:cNvSpPr>
                <a:spLocks noGrp="1"/>
              </p:cNvSpPr>
              <p:nvPr>
                <p:ph idx="1"/>
              </p:nvPr>
            </p:nvSpPr>
            <p:spPr>
              <a:xfrm>
                <a:off x="838200" y="1058779"/>
                <a:ext cx="10515600" cy="5118184"/>
              </a:xfrm>
            </p:spPr>
            <p:txBody>
              <a:bodyPr>
                <a:normAutofit/>
              </a:bodyPr>
              <a:lstStyle/>
              <a:p>
                <a:pPr marL="0" indent="0">
                  <a:buNone/>
                </a:pPr>
                <a:r>
                  <a:rPr lang="en-GB" dirty="0"/>
                  <a:t>Using the cofactor approach and assuming a small mass </a:t>
                </a:r>
                <a14:m>
                  <m:oMath xmlns:m="http://schemas.openxmlformats.org/officeDocument/2006/math">
                    <m:r>
                      <a:rPr lang="en-GB" i="1">
                        <a:latin typeface="Cambria Math" panose="02040503050406030204" pitchFamily="18" charset="0"/>
                      </a:rPr>
                      <m:t>𝛿</m:t>
                    </m:r>
                    <m:r>
                      <a:rPr lang="en-GB" i="1">
                        <a:latin typeface="Cambria Math" panose="02040503050406030204" pitchFamily="18" charset="0"/>
                      </a:rPr>
                      <m:t>𝑚</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𝑜</m:t>
                      </m:r>
                      <m:r>
                        <a:rPr lang="en-GB" i="1">
                          <a:latin typeface="Cambria Math" panose="02040503050406030204" pitchFamily="18" charset="0"/>
                        </a:rPr>
                        <m:t>=</m:t>
                      </m:r>
                      <m:r>
                        <a:rPr lang="en-GB" i="1">
                          <a:latin typeface="Cambria Math" panose="02040503050406030204" pitchFamily="18" charset="0"/>
                        </a:rPr>
                        <m:t>𝛿</m:t>
                      </m:r>
                      <m:r>
                        <a:rPr lang="en-GB" i="1">
                          <a:latin typeface="Cambria Math" panose="02040503050406030204" pitchFamily="18" charset="0"/>
                        </a:rPr>
                        <m:t>𝑚</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GB" i="1">
                                        <a:latin typeface="Cambria Math" panose="02040503050406030204" pitchFamily="18" charset="0"/>
                                      </a:rPr>
                                      <m:t>𝑦</m:t>
                                    </m:r>
                                  </m:e>
                                  <m:e>
                                    <m:r>
                                      <a:rPr lang="en-GB" i="1">
                                        <a:latin typeface="Cambria Math" panose="02040503050406030204" pitchFamily="18" charset="0"/>
                                      </a:rPr>
                                      <m:t>𝑧</m:t>
                                    </m:r>
                                  </m:e>
                                </m:mr>
                                <m:mr>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e>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e>
                                </m:mr>
                              </m:m>
                            </m:e>
                          </m:d>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GB" i="1">
                                        <a:latin typeface="Cambria Math" panose="02040503050406030204" pitchFamily="18" charset="0"/>
                                      </a:rPr>
                                      <m:t>𝑥</m:t>
                                    </m:r>
                                  </m:e>
                                  <m:e>
                                    <m:r>
                                      <a:rPr lang="en-GB" i="1">
                                        <a:latin typeface="Cambria Math" panose="02040503050406030204" pitchFamily="18" charset="0"/>
                                      </a:rPr>
                                      <m:t>𝑧</m:t>
                                    </m:r>
                                  </m:e>
                                </m:mr>
                                <m:mr>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e>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 ′</m:t>
                                        </m:r>
                                      </m:sup>
                                    </m:sSubSup>
                                  </m:e>
                                </m:mr>
                              </m:m>
                            </m:e>
                          </m:d>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GB" i="1">
                                        <a:latin typeface="Cambria Math" panose="02040503050406030204" pitchFamily="18" charset="0"/>
                                      </a:rPr>
                                      <m:t>𝑥</m:t>
                                    </m:r>
                                  </m:e>
                                  <m:e>
                                    <m:r>
                                      <a:rPr lang="en-GB" i="1">
                                        <a:latin typeface="Cambria Math" panose="02040503050406030204" pitchFamily="18" charset="0"/>
                                      </a:rPr>
                                      <m:t>𝑦</m:t>
                                    </m:r>
                                  </m:e>
                                </m:mr>
                                <m:mr>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e>
                                  <m:e>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e>
                                </m:mr>
                              </m:m>
                            </m:e>
                          </m:d>
                          <m:r>
                            <a:rPr lang="en-GB" i="1">
                              <a:latin typeface="Cambria Math" panose="02040503050406030204" pitchFamily="18" charset="0"/>
                            </a:rPr>
                            <m:t>𝑘</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𝛿</m:t>
                      </m:r>
                      <m:r>
                        <a:rPr lang="en-GB" i="1">
                          <a:latin typeface="Cambria Math" panose="02040503050406030204" pitchFamily="18" charset="0"/>
                        </a:rPr>
                        <m:t>𝑚</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GB" i="1">
                                  <a:latin typeface="Cambria Math" panose="02040503050406030204" pitchFamily="18" charset="0"/>
                                </a:rPr>
                                <m:t>𝑦</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𝑧</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e>
                          </m:d>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US" i="1">
                                  <a:latin typeface="Cambria Math" panose="02040503050406030204" pitchFamily="18" charset="0"/>
                                </a:rPr>
                              </m:ctrlPr>
                            </m:dPr>
                            <m:e>
                              <m:r>
                                <a:rPr lang="en-GB" i="1">
                                  <a:latin typeface="Cambria Math" panose="02040503050406030204" pitchFamily="18" charset="0"/>
                                </a:rPr>
                                <m:t>𝑥</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𝑧</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e>
                          </m:d>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US" i="1">
                                  <a:latin typeface="Cambria Math" panose="02040503050406030204" pitchFamily="18" charset="0"/>
                                </a:rPr>
                              </m:ctrlPr>
                            </m:dPr>
                            <m:e>
                              <m:r>
                                <a:rPr lang="en-GB" i="1">
                                  <a:latin typeface="Cambria Math" panose="02040503050406030204" pitchFamily="18" charset="0"/>
                                </a:rPr>
                                <m:t>𝑥</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𝑦</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e>
                          </m:d>
                          <m:r>
                            <a:rPr lang="en-GB" i="1">
                              <a:latin typeface="Cambria Math" panose="02040503050406030204" pitchFamily="18" charset="0"/>
                            </a:rPr>
                            <m:t>𝑘</m:t>
                          </m:r>
                        </m:e>
                      </m:d>
                    </m:oMath>
                  </m:oMathPara>
                </a14:m>
                <a:endParaRPr lang="en-US" dirty="0"/>
              </a:p>
              <a:p>
                <a:pPr marL="0" indent="0">
                  <a:buNone/>
                </a:pPr>
                <a:r>
                  <a:rPr lang="en-GB" dirty="0"/>
                  <a:t>For example, the total moment </a:t>
                </a:r>
                <a:r>
                  <a:rPr lang="en-GB" i="1" dirty="0"/>
                  <a:t>L</a:t>
                </a:r>
                <a:r>
                  <a:rPr lang="en-GB" dirty="0"/>
                  <a:t> about ox axis is given by summing the incremental moments over the </a:t>
                </a:r>
                <a:endParaRPr lang="en-US" dirty="0"/>
              </a:p>
              <a:p>
                <a:pPr marL="0" indent="0">
                  <a:buNone/>
                </a:pPr>
                <a:r>
                  <a:rPr lang="en-GB" dirty="0"/>
                  <a:t>whole body,</a:t>
                </a:r>
                <a:endParaRPr lang="en-US" dirty="0"/>
              </a:p>
              <a:p>
                <a:pPr marL="0" indent="0">
                  <a:buNone/>
                </a:pPr>
                <a:r>
                  <a:rPr lang="en-GB" dirty="0"/>
                  <a:t> </a:t>
                </a:r>
                <a:endParaRPr lang="en-US" dirty="0"/>
              </a:p>
              <a:p>
                <a:pPr marL="0" indent="0">
                  <a:buNone/>
                </a:pPr>
                <a14:m>
                  <m:oMath xmlns:m="http://schemas.openxmlformats.org/officeDocument/2006/math">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𝑦</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𝑧</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𝐿</m:t>
                        </m:r>
                      </m:e>
                    </m:nary>
                  </m:oMath>
                </a14:m>
                <a:r>
                  <a:rPr lang="en-GB" dirty="0"/>
                  <a:t>						 ….13</a:t>
                </a:r>
                <a:endParaRPr lang="en-US" dirty="0"/>
              </a:p>
              <a:p>
                <a:endParaRPr lang="en-US" dirty="0"/>
              </a:p>
            </p:txBody>
          </p:sp>
        </mc:Choice>
        <mc:Fallback xmlns="">
          <p:sp>
            <p:nvSpPr>
              <p:cNvPr id="3" name="Content Placeholder 2">
                <a:extLst>
                  <a:ext uri="{FF2B5EF4-FFF2-40B4-BE49-F238E27FC236}">
                    <a16:creationId xmlns:a16="http://schemas.microsoft.com/office/drawing/2014/main" id="{96BEFCAD-DCF1-48B7-8A10-0CF6A18B93CB}"/>
                  </a:ext>
                </a:extLst>
              </p:cNvPr>
              <p:cNvSpPr>
                <a:spLocks noGrp="1" noRot="1" noChangeAspect="1" noMove="1" noResize="1" noEditPoints="1" noAdjustHandles="1" noChangeArrowheads="1" noChangeShapeType="1" noTextEdit="1"/>
              </p:cNvSpPr>
              <p:nvPr>
                <p:ph idx="1"/>
              </p:nvPr>
            </p:nvSpPr>
            <p:spPr>
              <a:xfrm>
                <a:off x="838200" y="1058779"/>
                <a:ext cx="10515600" cy="5118184"/>
              </a:xfrm>
              <a:blipFill>
                <a:blip r:embed="rId2"/>
                <a:stretch>
                  <a:fillRect l="-1217" t="-2026" r="-1043"/>
                </a:stretch>
              </a:blipFill>
            </p:spPr>
            <p:txBody>
              <a:bodyPr/>
              <a:lstStyle/>
              <a:p>
                <a:r>
                  <a:rPr lang="en-US">
                    <a:noFill/>
                  </a:rPr>
                  <a:t> </a:t>
                </a:r>
              </a:p>
            </p:txBody>
          </p:sp>
        </mc:Fallback>
      </mc:AlternateContent>
    </p:spTree>
    <p:extLst>
      <p:ext uri="{BB962C8B-B14F-4D97-AF65-F5344CB8AC3E}">
        <p14:creationId xmlns:p14="http://schemas.microsoft.com/office/powerpoint/2010/main" val="3276281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1F5270B-F437-4C89-B05D-F7D3DE929CD5}"/>
                  </a:ext>
                </a:extLst>
              </p:cNvPr>
              <p:cNvSpPr>
                <a:spLocks noGrp="1"/>
              </p:cNvSpPr>
              <p:nvPr>
                <p:ph idx="1"/>
              </p:nvPr>
            </p:nvSpPr>
            <p:spPr>
              <a:xfrm>
                <a:off x="838200" y="561474"/>
                <a:ext cx="10984832" cy="5615489"/>
              </a:xfrm>
            </p:spPr>
            <p:txBody>
              <a:bodyPr/>
              <a:lstStyle/>
              <a:p>
                <a:r>
                  <a:rPr lang="en-GB" dirty="0"/>
                  <a:t>Substituting in equation 13 for </a:t>
                </a:r>
                <a14:m>
                  <m:oMath xmlns:m="http://schemas.openxmlformats.org/officeDocument/2006/math">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 </m:t>
                    </m:r>
                  </m:oMath>
                </a14:m>
                <a:r>
                  <a:rPr lang="en-GB" dirty="0"/>
                  <a:t>and for </a:t>
                </a:r>
                <a14:m>
                  <m:oMath xmlns:m="http://schemas.openxmlformats.org/officeDocument/2006/math">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oMath>
                </a14:m>
                <a:r>
                  <a:rPr lang="en-GB" dirty="0"/>
                  <a:t> obtained from equations 9 and noting that equation 11 applies then, after some rearrangement, equation 13 may be written</a:t>
                </a:r>
                <a:endParaRPr lang="en-US" dirty="0"/>
              </a:p>
              <a:p>
                <a14:m>
                  <m:oMath xmlns:m="http://schemas.openxmlformats.org/officeDocument/2006/math">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panose="02040503050406030204" pitchFamily="18" charset="0"/>
                              </a:rPr>
                              <m:t>𝑝</m:t>
                            </m:r>
                          </m:e>
                        </m:acc>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𝑦</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𝑧</m:t>
                                    </m:r>
                                  </m:e>
                                  <m:sup>
                                    <m:r>
                                      <a:rPr lang="en-GB" i="1">
                                        <a:latin typeface="Cambria Math" panose="02040503050406030204" pitchFamily="18" charset="0"/>
                                      </a:rPr>
                                      <m:t>2</m:t>
                                    </m:r>
                                  </m:sup>
                                </m:sSup>
                              </m:e>
                            </m:d>
                            <m:r>
                              <a:rPr lang="en-GB" i="1">
                                <a:latin typeface="Cambria Math" panose="02040503050406030204" pitchFamily="18" charset="0"/>
                              </a:rPr>
                              <m:t>+</m:t>
                            </m:r>
                            <m:r>
                              <a:rPr lang="en-GB" i="1">
                                <a:latin typeface="Cambria Math" panose="02040503050406030204" pitchFamily="18" charset="0"/>
                              </a:rPr>
                              <m:t>𝑞𝑟</m:t>
                            </m:r>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𝑦</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𝑧</m:t>
                                        </m:r>
                                      </m:e>
                                      <m:sup>
                                        <m:r>
                                          <a:rPr lang="en-GB" i="1">
                                            <a:latin typeface="Cambria Math" panose="02040503050406030204" pitchFamily="18" charset="0"/>
                                          </a:rPr>
                                          <m:t>2</m:t>
                                        </m:r>
                                      </m:sup>
                                    </m:sSup>
                                  </m:e>
                                </m:d>
                                <m:r>
                                  <a:rPr lang="en-GB" i="1">
                                    <a:latin typeface="Cambria Math" panose="02040503050406030204" pitchFamily="18" charset="0"/>
                                  </a:rPr>
                                  <m:t>+ </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𝑞</m:t>
                                        </m:r>
                                      </m:e>
                                      <m:sup>
                                        <m:r>
                                          <a:rPr lang="en-GB" i="1">
                                            <a:latin typeface="Cambria Math" panose="02040503050406030204" pitchFamily="18" charset="0"/>
                                          </a:rPr>
                                          <m:t>2</m:t>
                                        </m:r>
                                      </m:sup>
                                    </m:sSup>
                                  </m:e>
                                </m:d>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𝑚𝑦𝑧</m:t>
                                    </m:r>
                                    <m:r>
                                      <a:rPr lang="en-GB" i="1">
                                        <a:latin typeface="Cambria Math" panose="02040503050406030204" pitchFamily="18" charset="0"/>
                                      </a:rPr>
                                      <m:t>−</m:t>
                                    </m:r>
                                    <m:d>
                                      <m:dPr>
                                        <m:ctrlPr>
                                          <a:rPr lang="en-US" i="1">
                                            <a:latin typeface="Cambria Math" panose="02040503050406030204" pitchFamily="18" charset="0"/>
                                          </a:rPr>
                                        </m:ctrlPr>
                                      </m:dPr>
                                      <m:e>
                                        <m:r>
                                          <a:rPr lang="en-GB" i="1">
                                            <a:latin typeface="Cambria Math" panose="02040503050406030204" pitchFamily="18" charset="0"/>
                                          </a:rPr>
                                          <m:t>𝑝𝑞</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𝑟</m:t>
                                            </m:r>
                                          </m:e>
                                        </m:acc>
                                      </m:e>
                                    </m:d>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𝑚𝑥𝑧</m:t>
                                        </m:r>
                                        <m:r>
                                          <a:rPr lang="en-GB" i="1">
                                            <a:latin typeface="Cambria Math" panose="02040503050406030204" pitchFamily="18" charset="0"/>
                                          </a:rPr>
                                          <m:t>+</m:t>
                                        </m:r>
                                      </m:e>
                                    </m:nary>
                                    <m:d>
                                      <m:dPr>
                                        <m:ctrlPr>
                                          <a:rPr lang="en-US" i="1">
                                            <a:latin typeface="Cambria Math" panose="02040503050406030204" pitchFamily="18" charset="0"/>
                                          </a:rPr>
                                        </m:ctrlPr>
                                      </m:dPr>
                                      <m:e>
                                        <m:r>
                                          <a:rPr lang="en-GB" i="1">
                                            <a:latin typeface="Cambria Math" panose="02040503050406030204" pitchFamily="18" charset="0"/>
                                          </a:rPr>
                                          <m:t>𝑝𝑟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𝑞</m:t>
                                            </m:r>
                                          </m:e>
                                        </m:acc>
                                      </m:e>
                                    </m:d>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𝑚𝑥𝑦</m:t>
                                        </m:r>
                                      </m:e>
                                    </m:nary>
                                  </m:e>
                                </m:nary>
                              </m:e>
                            </m:nary>
                          </m:e>
                        </m:nary>
                      </m:e>
                    </m:d>
                    <m:r>
                      <a:rPr lang="en-US" b="0" i="1" smtClean="0">
                        <a:latin typeface="Cambria Math" panose="02040503050406030204" pitchFamily="18" charset="0"/>
                      </a:rPr>
                      <m:t> </m:t>
                    </m:r>
                    <m:r>
                      <a:rPr lang="en-GB" i="1">
                        <a:latin typeface="Cambria Math" panose="02040503050406030204" pitchFamily="18" charset="0"/>
                      </a:rPr>
                      <m:t>=</m:t>
                    </m:r>
                    <m:r>
                      <a:rPr lang="en-GB" i="1">
                        <a:latin typeface="Cambria Math" panose="02040503050406030204" pitchFamily="18" charset="0"/>
                      </a:rPr>
                      <m:t>𝐿</m:t>
                    </m:r>
                  </m:oMath>
                </a14:m>
                <a:r>
                  <a:rPr lang="en-US" dirty="0"/>
                  <a:t>				……14</a:t>
                </a:r>
              </a:p>
              <a:p>
                <a:r>
                  <a:rPr lang="en-US" dirty="0"/>
                  <a:t>Terms under the summation sign  ∑ in equation 14 have the units of moment inertial; thus, it is convenient to define the moments and products of inertial as set out in table 1.</a:t>
                </a:r>
              </a:p>
              <a:p>
                <a:r>
                  <a:rPr lang="en-GB" dirty="0"/>
                  <a:t>Equation 14 may therefore be rewritten</a:t>
                </a:r>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acc>
                      <m:accPr>
                        <m:chr m:val="̇"/>
                        <m:ctrlPr>
                          <a:rPr lang="en-US"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𝑧</m:t>
                            </m:r>
                          </m:sub>
                        </m:sSub>
                      </m:e>
                    </m:d>
                    <m:r>
                      <a:rPr lang="en-GB" i="1">
                        <a:latin typeface="Cambria Math" panose="02040503050406030204" pitchFamily="18" charset="0"/>
                      </a:rPr>
                      <m:t>𝑞𝑟</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𝑥𝑦</m:t>
                        </m:r>
                      </m:sub>
                    </m:sSub>
                    <m:d>
                      <m:dPr>
                        <m:ctrlPr>
                          <a:rPr lang="en-US" i="1">
                            <a:latin typeface="Cambria Math" panose="02040503050406030204" pitchFamily="18" charset="0"/>
                          </a:rPr>
                        </m:ctrlPr>
                      </m:dPr>
                      <m:e>
                        <m:r>
                          <a:rPr lang="en-GB" i="1">
                            <a:latin typeface="Cambria Math" panose="02040503050406030204" pitchFamily="18" charset="0"/>
                          </a:rPr>
                          <m:t>𝑝𝑟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𝑞</m:t>
                            </m:r>
                          </m:e>
                        </m:acc>
                      </m:e>
                    </m:d>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d>
                      <m:dPr>
                        <m:ctrlPr>
                          <a:rPr lang="en-US" i="1">
                            <a:latin typeface="Cambria Math" panose="02040503050406030204" pitchFamily="18" charset="0"/>
                          </a:rPr>
                        </m:ctrlPr>
                      </m:dPr>
                      <m:e>
                        <m:r>
                          <a:rPr lang="en-GB" i="1">
                            <a:latin typeface="Cambria Math" panose="02040503050406030204" pitchFamily="18" charset="0"/>
                          </a:rPr>
                          <m:t>𝑝𝑞</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𝑟</m:t>
                            </m:r>
                          </m:e>
                        </m:acc>
                      </m:e>
                    </m:d>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𝑦𝑧</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𝑞</m:t>
                            </m:r>
                          </m:e>
                          <m:sup>
                            <m:r>
                              <a:rPr lang="en-GB" i="1">
                                <a:latin typeface="Cambria Math" panose="02040503050406030204" pitchFamily="18" charset="0"/>
                              </a:rPr>
                              <m:t>2</m:t>
                            </m:r>
                          </m:sup>
                        </m:sSup>
                      </m:e>
                    </m:d>
                    <m:r>
                      <a:rPr lang="en-GB" i="1">
                        <a:latin typeface="Cambria Math" panose="02040503050406030204" pitchFamily="18" charset="0"/>
                      </a:rPr>
                      <m:t>=</m:t>
                    </m:r>
                    <m:r>
                      <a:rPr lang="en-GB" i="1">
                        <a:latin typeface="Cambria Math" panose="02040503050406030204" pitchFamily="18" charset="0"/>
                      </a:rPr>
                      <m:t>𝐿</m:t>
                    </m:r>
                  </m:oMath>
                </a14:m>
                <a:r>
                  <a:rPr lang="en-GB" dirty="0"/>
                  <a:t> 	…15 </a:t>
                </a:r>
                <a:endParaRPr lang="en-US" dirty="0"/>
              </a:p>
              <a:p>
                <a:endParaRPr lang="en-US" dirty="0"/>
              </a:p>
            </p:txBody>
          </p:sp>
        </mc:Choice>
        <mc:Fallback xmlns="">
          <p:sp>
            <p:nvSpPr>
              <p:cNvPr id="3" name="Content Placeholder 2">
                <a:extLst>
                  <a:ext uri="{FF2B5EF4-FFF2-40B4-BE49-F238E27FC236}">
                    <a16:creationId xmlns:a16="http://schemas.microsoft.com/office/drawing/2014/main" id="{D1F5270B-F437-4C89-B05D-F7D3DE929CD5}"/>
                  </a:ext>
                </a:extLst>
              </p:cNvPr>
              <p:cNvSpPr>
                <a:spLocks noGrp="1" noRot="1" noChangeAspect="1" noMove="1" noResize="1" noEditPoints="1" noAdjustHandles="1" noChangeArrowheads="1" noChangeShapeType="1" noTextEdit="1"/>
              </p:cNvSpPr>
              <p:nvPr>
                <p:ph idx="1"/>
              </p:nvPr>
            </p:nvSpPr>
            <p:spPr>
              <a:xfrm>
                <a:off x="838200" y="561474"/>
                <a:ext cx="10984832" cy="5615489"/>
              </a:xfrm>
              <a:blipFill>
                <a:blip r:embed="rId2"/>
                <a:stretch>
                  <a:fillRect l="-999" t="-869" r="-666"/>
                </a:stretch>
              </a:blipFill>
            </p:spPr>
            <p:txBody>
              <a:bodyPr/>
              <a:lstStyle/>
              <a:p>
                <a:r>
                  <a:rPr lang="en-US">
                    <a:noFill/>
                  </a:rPr>
                  <a:t> </a:t>
                </a:r>
              </a:p>
            </p:txBody>
          </p:sp>
        </mc:Fallback>
      </mc:AlternateContent>
    </p:spTree>
    <p:extLst>
      <p:ext uri="{BB962C8B-B14F-4D97-AF65-F5344CB8AC3E}">
        <p14:creationId xmlns:p14="http://schemas.microsoft.com/office/powerpoint/2010/main" val="1720866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CF77AA-270A-4BD8-85B6-610FA4292ABD}"/>
              </a:ext>
            </a:extLst>
          </p:cNvPr>
          <p:cNvSpPr>
            <a:spLocks noGrp="1"/>
          </p:cNvSpPr>
          <p:nvPr>
            <p:ph type="title"/>
          </p:nvPr>
        </p:nvSpPr>
        <p:spPr>
          <a:xfrm>
            <a:off x="1255295" y="-19886"/>
            <a:ext cx="10515600" cy="1325563"/>
          </a:xfrm>
        </p:spPr>
        <p:txBody>
          <a:bodyPr/>
          <a:lstStyle/>
          <a:p>
            <a:r>
              <a:rPr lang="en-US" dirty="0"/>
              <a:t>Axes </a:t>
            </a:r>
            <a:r>
              <a:rPr lang="en-US" dirty="0" smtClean="0"/>
              <a:t>Systems</a:t>
            </a:r>
            <a:endParaRPr lang="en-US" dirty="0"/>
          </a:p>
        </p:txBody>
      </p:sp>
      <p:sp>
        <p:nvSpPr>
          <p:cNvPr id="3" name="Content Placeholder 2">
            <a:extLst>
              <a:ext uri="{FF2B5EF4-FFF2-40B4-BE49-F238E27FC236}">
                <a16:creationId xmlns="" xmlns:a16="http://schemas.microsoft.com/office/drawing/2014/main" id="{C9FE6711-4B94-4622-9B5E-452ECB4E204B}"/>
              </a:ext>
            </a:extLst>
          </p:cNvPr>
          <p:cNvSpPr>
            <a:spLocks noGrp="1"/>
          </p:cNvSpPr>
          <p:nvPr>
            <p:ph idx="1"/>
          </p:nvPr>
        </p:nvSpPr>
        <p:spPr>
          <a:xfrm>
            <a:off x="838199" y="1305677"/>
            <a:ext cx="10932695" cy="5187198"/>
          </a:xfrm>
        </p:spPr>
        <p:txBody>
          <a:bodyPr>
            <a:normAutofit fontScale="92500" lnSpcReduction="20000"/>
          </a:bodyPr>
          <a:lstStyle/>
          <a:p>
            <a:pPr algn="just"/>
            <a:r>
              <a:rPr lang="en-US" sz="3000" dirty="0"/>
              <a:t>There are several axes system standards; earth axes, ground, local horizon, reference body, axes and aerodynamic, wind, or stability axes.</a:t>
            </a:r>
          </a:p>
          <a:p>
            <a:pPr algn="just"/>
            <a:r>
              <a:rPr lang="en-US" sz="3000" dirty="0"/>
              <a:t>Earth </a:t>
            </a:r>
            <a:r>
              <a:rPr lang="en-US" sz="3000" dirty="0" smtClean="0"/>
              <a:t>axis</a:t>
            </a:r>
            <a:r>
              <a:rPr lang="en-US" sz="3000" dirty="0"/>
              <a:t>: The accepted convention for defining </a:t>
            </a:r>
            <a:r>
              <a:rPr lang="en-US" sz="3000" dirty="0" smtClean="0"/>
              <a:t>earth axis defines that, </a:t>
            </a:r>
            <a:r>
              <a:rPr lang="en-US" sz="3000" dirty="0"/>
              <a:t>a reference point  O</a:t>
            </a:r>
            <a:r>
              <a:rPr lang="en-US" sz="3000" baseline="-25000" dirty="0"/>
              <a:t>0</a:t>
            </a:r>
            <a:r>
              <a:rPr lang="en-US" sz="3000" dirty="0"/>
              <a:t> on the surface of the earth </a:t>
            </a:r>
            <a:r>
              <a:rPr lang="en-US" sz="3000" dirty="0" smtClean="0"/>
              <a:t>is </a:t>
            </a:r>
            <a:r>
              <a:rPr lang="en-US" sz="3000" dirty="0"/>
              <a:t>the origin of a right-handed orthogonal system of axes ( </a:t>
            </a:r>
            <a:r>
              <a:rPr lang="en-US" sz="3000" dirty="0" err="1"/>
              <a:t>O</a:t>
            </a:r>
            <a:r>
              <a:rPr lang="en-US" sz="3000" baseline="-25000" dirty="0" err="1"/>
              <a:t>o</a:t>
            </a:r>
            <a:r>
              <a:rPr lang="en-US" sz="3000" dirty="0" err="1"/>
              <a:t>x</a:t>
            </a:r>
            <a:r>
              <a:rPr lang="en-US" sz="3000" baseline="-25000" dirty="0" err="1"/>
              <a:t>o</a:t>
            </a:r>
            <a:r>
              <a:rPr lang="en-US" sz="3000" dirty="0" err="1"/>
              <a:t>y</a:t>
            </a:r>
            <a:r>
              <a:rPr lang="en-US" sz="3000" baseline="-25000" dirty="0" err="1"/>
              <a:t>o</a:t>
            </a:r>
            <a:r>
              <a:rPr lang="en-US" sz="3000" dirty="0"/>
              <a:t> z</a:t>
            </a:r>
            <a:r>
              <a:rPr lang="en-US" sz="3000" baseline="-25000" dirty="0"/>
              <a:t>o</a:t>
            </a:r>
            <a:r>
              <a:rPr lang="en-US" sz="3000" dirty="0"/>
              <a:t> ), where </a:t>
            </a:r>
            <a:r>
              <a:rPr lang="en-US" sz="3000" dirty="0" err="1"/>
              <a:t>O</a:t>
            </a:r>
            <a:r>
              <a:rPr lang="en-US" sz="3000" baseline="-25000" dirty="0" err="1"/>
              <a:t>o</a:t>
            </a:r>
            <a:r>
              <a:rPr lang="en-US" sz="3000" dirty="0"/>
              <a:t> x</a:t>
            </a:r>
            <a:r>
              <a:rPr lang="en-US" sz="3000" baseline="-25000" dirty="0"/>
              <a:t>o</a:t>
            </a:r>
            <a:r>
              <a:rPr lang="en-US" sz="3000" dirty="0"/>
              <a:t> points to the north, </a:t>
            </a:r>
            <a:r>
              <a:rPr lang="en-US" sz="3000" dirty="0" err="1"/>
              <a:t>O</a:t>
            </a:r>
            <a:r>
              <a:rPr lang="en-US" sz="3000" baseline="-25000" dirty="0" err="1"/>
              <a:t>o</a:t>
            </a:r>
            <a:r>
              <a:rPr lang="en-US" sz="3000" dirty="0"/>
              <a:t> </a:t>
            </a:r>
            <a:r>
              <a:rPr lang="en-US" sz="3000" dirty="0" err="1"/>
              <a:t>y</a:t>
            </a:r>
            <a:r>
              <a:rPr lang="en-US" sz="3000" baseline="-25000" dirty="0" err="1"/>
              <a:t>o</a:t>
            </a:r>
            <a:r>
              <a:rPr lang="en-US" sz="3000" dirty="0"/>
              <a:t> points to the east and  points vertically down along the gravity vector. </a:t>
            </a:r>
          </a:p>
          <a:p>
            <a:pPr algn="just"/>
            <a:r>
              <a:rPr lang="en-US" sz="3000" dirty="0"/>
              <a:t>Clearly, the plane (O</a:t>
            </a:r>
            <a:r>
              <a:rPr lang="en-US" sz="3000" baseline="-25000" dirty="0"/>
              <a:t>O</a:t>
            </a:r>
            <a:r>
              <a:rPr lang="en-US" sz="3000" dirty="0"/>
              <a:t> x</a:t>
            </a:r>
            <a:r>
              <a:rPr lang="en-US" sz="3000" baseline="-25000" dirty="0"/>
              <a:t>o</a:t>
            </a:r>
            <a:r>
              <a:rPr lang="en-US" sz="3000" dirty="0"/>
              <a:t> </a:t>
            </a:r>
            <a:r>
              <a:rPr lang="en-US" sz="3000" dirty="0" err="1"/>
              <a:t>y</a:t>
            </a:r>
            <a:r>
              <a:rPr lang="en-US" sz="3000" baseline="-25000" dirty="0" err="1"/>
              <a:t>o</a:t>
            </a:r>
            <a:r>
              <a:rPr lang="en-US" sz="3000" dirty="0"/>
              <a:t>) defines the local horizontal plane which is tangential to the surface of the earth. Thus, the flight path of </a:t>
            </a:r>
            <a:r>
              <a:rPr lang="en-US" sz="3000" dirty="0" err="1"/>
              <a:t>aeroplane</a:t>
            </a:r>
            <a:r>
              <a:rPr lang="en-US" sz="3000" dirty="0"/>
              <a:t> flying in the atmosphere in the vicinity of reference point </a:t>
            </a:r>
            <a:r>
              <a:rPr lang="en-US" sz="3000" dirty="0" err="1"/>
              <a:t>O</a:t>
            </a:r>
            <a:r>
              <a:rPr lang="en-US" sz="3000" baseline="-25000" dirty="0" err="1"/>
              <a:t>o</a:t>
            </a:r>
            <a:r>
              <a:rPr lang="en-US" sz="3000" dirty="0"/>
              <a:t> may be completely described by its coordinates in the axis system. This therefore assumes a flat earth, where the vertical is tied to the gravity vector. This model is quite adequate for localized </a:t>
            </a:r>
            <a:r>
              <a:rPr lang="en-US" sz="3000" dirty="0" smtClean="0"/>
              <a:t>flight, </a:t>
            </a:r>
            <a:r>
              <a:rPr lang="en-US" sz="3000" dirty="0"/>
              <a:t>although is best suited to navigation and performance applications where flight path trajectories are of primary interest.</a:t>
            </a:r>
          </a:p>
          <a:p>
            <a:pPr algn="just"/>
            <a:endParaRPr lang="en-US" dirty="0"/>
          </a:p>
        </p:txBody>
      </p:sp>
    </p:spTree>
    <p:extLst>
      <p:ext uri="{BB962C8B-B14F-4D97-AF65-F5344CB8AC3E}">
        <p14:creationId xmlns:p14="http://schemas.microsoft.com/office/powerpoint/2010/main" val="2172261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548E33B-CA1A-4482-A1EA-66F424C382DA}"/>
                  </a:ext>
                </a:extLst>
              </p:cNvPr>
              <p:cNvSpPr>
                <a:spLocks noGrp="1"/>
              </p:cNvSpPr>
              <p:nvPr>
                <p:ph idx="1"/>
              </p:nvPr>
            </p:nvSpPr>
            <p:spPr>
              <a:xfrm>
                <a:off x="838200" y="561474"/>
                <a:ext cx="10515600" cy="5615489"/>
              </a:xfrm>
            </p:spPr>
            <p:txBody>
              <a:bodyPr/>
              <a:lstStyle/>
              <a:p>
                <a:r>
                  <a:rPr lang="en-GB" dirty="0"/>
                  <a:t>In a similar way the total moments </a:t>
                </a:r>
                <a:r>
                  <a:rPr lang="en-GB" i="1" dirty="0"/>
                  <a:t>M</a:t>
                </a:r>
                <a:r>
                  <a:rPr lang="en-GB" dirty="0"/>
                  <a:t> and </a:t>
                </a:r>
                <a:r>
                  <a:rPr lang="en-GB" i="1" dirty="0"/>
                  <a:t>N</a:t>
                </a:r>
                <a:r>
                  <a:rPr lang="en-GB" dirty="0"/>
                  <a:t> about the oy and oz axes respectively are given by summing the incremental moment components over the whole body.</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d>
                                  <m:dPr>
                                    <m:ctrlPr>
                                      <a:rPr lang="en-US" i="1">
                                        <a:latin typeface="Cambria Math" panose="02040503050406030204" pitchFamily="18" charset="0"/>
                                      </a:rPr>
                                    </m:ctrlPr>
                                  </m:dPr>
                                  <m:e>
                                    <m:r>
                                      <a:rPr lang="en-GB" i="1">
                                        <a:latin typeface="Cambria Math" panose="02040503050406030204" pitchFamily="18" charset="0"/>
                                      </a:rPr>
                                      <m:t>𝑧</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𝑥</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e>
                                </m:d>
                                <m:r>
                                  <a:rPr lang="en-GB" i="1">
                                    <a:latin typeface="Cambria Math" panose="02040503050406030204" pitchFamily="18" charset="0"/>
                                  </a:rPr>
                                  <m:t>=</m:t>
                                </m:r>
                                <m:r>
                                  <a:rPr lang="en-GB" i="1">
                                    <a:latin typeface="Cambria Math" panose="02040503050406030204" pitchFamily="18" charset="0"/>
                                  </a:rPr>
                                  <m:t>𝑀</m:t>
                                </m:r>
                              </m:e>
                            </m:nary>
                          </m:e>
                          <m:e>
                            <m:nary>
                              <m:naryPr>
                                <m:chr m:val="∑"/>
                                <m:subHide m:val="on"/>
                                <m:supHide m:val="on"/>
                                <m:ctrlPr>
                                  <a:rPr lang="en-US" i="1">
                                    <a:latin typeface="Cambria Math" panose="02040503050406030204" pitchFamily="18" charset="0"/>
                                  </a:rPr>
                                </m:ctrlPr>
                              </m:naryPr>
                              <m:sub/>
                              <m:sup/>
                              <m:e>
                                <m:r>
                                  <a:rPr lang="en-GB" i="1">
                                    <a:latin typeface="Cambria Math" panose="02040503050406030204" pitchFamily="18" charset="0"/>
                                  </a:rPr>
                                  <m:t>𝛿</m:t>
                                </m:r>
                                <m:r>
                                  <a:rPr lang="en-GB" i="1">
                                    <a:latin typeface="Cambria Math" panose="02040503050406030204" pitchFamily="18" charset="0"/>
                                  </a:rPr>
                                  <m:t>𝑚</m:t>
                                </m:r>
                                <m:d>
                                  <m:dPr>
                                    <m:ctrlPr>
                                      <a:rPr lang="en-US" i="1">
                                        <a:latin typeface="Cambria Math" panose="02040503050406030204" pitchFamily="18" charset="0"/>
                                      </a:rPr>
                                    </m:ctrlPr>
                                  </m:dPr>
                                  <m:e>
                                    <m:r>
                                      <a:rPr lang="en-GB" i="1">
                                        <a:latin typeface="Cambria Math" panose="02040503050406030204" pitchFamily="18" charset="0"/>
                                      </a:rPr>
                                      <m:t>𝑥</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𝑦</m:t>
                                    </m:r>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e>
                                </m:d>
                              </m:e>
                            </m:nary>
                            <m:r>
                              <a:rPr lang="en-GB" i="1">
                                <a:latin typeface="Cambria Math" panose="02040503050406030204" pitchFamily="18" charset="0"/>
                              </a:rPr>
                              <m:t>=</m:t>
                            </m:r>
                            <m:r>
                              <a:rPr lang="en-GB" i="1">
                                <a:latin typeface="Cambria Math" panose="02040503050406030204" pitchFamily="18" charset="0"/>
                              </a:rPr>
                              <m:t>𝑁</m:t>
                            </m:r>
                          </m:e>
                        </m:eqArr>
                      </m:e>
                    </m:d>
                  </m:oMath>
                </a14:m>
                <a:r>
                  <a:rPr lang="en-GB" dirty="0"/>
                  <a:t>					…..16</a:t>
                </a:r>
                <a:endParaRPr lang="en-US" dirty="0"/>
              </a:p>
              <a:p>
                <a:r>
                  <a:rPr lang="en-GB" dirty="0"/>
                  <a:t>Substituting </a:t>
                </a:r>
                <a14:m>
                  <m:oMath xmlns:m="http://schemas.openxmlformats.org/officeDocument/2006/math">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𝑥</m:t>
                        </m:r>
                      </m:sub>
                      <m:sup>
                        <m:r>
                          <a:rPr lang="en-GB" i="1">
                            <a:latin typeface="Cambria Math" panose="02040503050406030204" pitchFamily="18" charset="0"/>
                          </a:rPr>
                          <m:t>′</m:t>
                        </m:r>
                      </m:sup>
                    </m:sSubSup>
                  </m:oMath>
                </a14:m>
                <a:r>
                  <a:rPr lang="en-GB" dirty="0"/>
                  <a:t>,</a:t>
                </a:r>
                <a14:m>
                  <m:oMath xmlns:m="http://schemas.openxmlformats.org/officeDocument/2006/math">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𝑦</m:t>
                        </m:r>
                      </m:sub>
                      <m:sup>
                        <m:r>
                          <a:rPr lang="en-GB" i="1">
                            <a:latin typeface="Cambria Math" panose="02040503050406030204" pitchFamily="18" charset="0"/>
                          </a:rPr>
                          <m:t>′</m:t>
                        </m:r>
                      </m:sup>
                    </m:sSubSup>
                  </m:oMath>
                </a14:m>
                <a:r>
                  <a:rPr lang="en-GB" dirty="0"/>
                  <a:t>and </a:t>
                </a:r>
                <a14:m>
                  <m:oMath xmlns:m="http://schemas.openxmlformats.org/officeDocument/2006/math">
                    <m:sSubSup>
                      <m:sSubSupPr>
                        <m:ctrlPr>
                          <a:rPr lang="en-US"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𝑧</m:t>
                        </m:r>
                      </m:sub>
                      <m:sup>
                        <m:r>
                          <a:rPr lang="en-GB" i="1">
                            <a:latin typeface="Cambria Math" panose="02040503050406030204" pitchFamily="18" charset="0"/>
                          </a:rPr>
                          <m:t>′</m:t>
                        </m:r>
                      </m:sup>
                    </m:sSubSup>
                  </m:oMath>
                </a14:m>
                <a:r>
                  <a:rPr lang="en-GB" dirty="0"/>
                  <a:t> obtained from equations 9, in equations 16 noting again that equation 11 applies and making use of the inertial definitions given in table 1, then the moment </a:t>
                </a:r>
                <a:r>
                  <a:rPr lang="en-GB" i="1" dirty="0"/>
                  <a:t>M</a:t>
                </a:r>
                <a:r>
                  <a:rPr lang="en-GB" dirty="0"/>
                  <a:t> about the </a:t>
                </a:r>
                <a:r>
                  <a:rPr lang="en-GB" i="1" dirty="0"/>
                  <a:t>oy</a:t>
                </a:r>
                <a:r>
                  <a:rPr lang="en-GB" dirty="0"/>
                  <a:t> axis is given by </a:t>
                </a:r>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acc>
                      <m:accPr>
                        <m:chr m:val="̇"/>
                        <m:ctrlPr>
                          <a:rPr lang="en-US"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𝑧</m:t>
                            </m:r>
                          </m:sub>
                        </m:sSub>
                      </m:e>
                    </m:d>
                    <m:r>
                      <a:rPr lang="en-GB" i="1">
                        <a:latin typeface="Cambria Math" panose="02040503050406030204" pitchFamily="18" charset="0"/>
                      </a:rPr>
                      <m:t>𝑞𝑟</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𝑦𝑧</m:t>
                        </m:r>
                      </m:sub>
                    </m:sSub>
                    <m:d>
                      <m:dPr>
                        <m:ctrlPr>
                          <a:rPr lang="en-US" i="1">
                            <a:latin typeface="Cambria Math" panose="02040503050406030204" pitchFamily="18" charset="0"/>
                          </a:rPr>
                        </m:ctrlPr>
                      </m:dPr>
                      <m:e>
                        <m:r>
                          <a:rPr lang="en-GB" i="1">
                            <a:latin typeface="Cambria Math" panose="02040503050406030204" pitchFamily="18" charset="0"/>
                          </a:rPr>
                          <m:t>𝑝𝑟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𝑟</m:t>
                            </m:r>
                          </m:e>
                        </m:acc>
                      </m:e>
                    </m:d>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𝑝</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e>
                    </m:d>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𝑥𝑦</m:t>
                        </m:r>
                      </m:sub>
                    </m:sSub>
                    <m:d>
                      <m:dPr>
                        <m:ctrlPr>
                          <a:rPr lang="en-US" i="1">
                            <a:latin typeface="Cambria Math" panose="02040503050406030204" pitchFamily="18" charset="0"/>
                          </a:rPr>
                        </m:ctrlPr>
                      </m:dPr>
                      <m:e>
                        <m:r>
                          <a:rPr lang="en-GB" i="1">
                            <a:latin typeface="Cambria Math" panose="02040503050406030204" pitchFamily="18" charset="0"/>
                          </a:rPr>
                          <m:t>𝑞𝑟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𝑝</m:t>
                            </m:r>
                          </m:e>
                        </m:acc>
                      </m:e>
                    </m:d>
                    <m:r>
                      <a:rPr lang="en-GB" i="1">
                        <a:latin typeface="Cambria Math" panose="02040503050406030204" pitchFamily="18" charset="0"/>
                      </a:rPr>
                      <m:t>=</m:t>
                    </m:r>
                    <m:r>
                      <a:rPr lang="en-GB" i="1">
                        <a:latin typeface="Cambria Math" panose="02040503050406030204" pitchFamily="18" charset="0"/>
                      </a:rPr>
                      <m:t>𝑀</m:t>
                    </m:r>
                  </m:oMath>
                </a14:m>
                <a:r>
                  <a:rPr lang="en-GB" dirty="0"/>
                  <a:t>				……17</a:t>
                </a:r>
                <a:endParaRPr lang="en-US" dirty="0"/>
              </a:p>
              <a:p>
                <a:endParaRPr lang="en-US" dirty="0"/>
              </a:p>
            </p:txBody>
          </p:sp>
        </mc:Choice>
        <mc:Fallback xmlns="">
          <p:sp>
            <p:nvSpPr>
              <p:cNvPr id="3" name="Content Placeholder 2">
                <a:extLst>
                  <a:ext uri="{FF2B5EF4-FFF2-40B4-BE49-F238E27FC236}">
                    <a16:creationId xmlns:a16="http://schemas.microsoft.com/office/drawing/2014/main" id="{C548E33B-CA1A-4482-A1EA-66F424C382DA}"/>
                  </a:ext>
                </a:extLst>
              </p:cNvPr>
              <p:cNvSpPr>
                <a:spLocks noGrp="1" noRot="1" noChangeAspect="1" noMove="1" noResize="1" noEditPoints="1" noAdjustHandles="1" noChangeArrowheads="1" noChangeShapeType="1" noTextEdit="1"/>
              </p:cNvSpPr>
              <p:nvPr>
                <p:ph idx="1"/>
              </p:nvPr>
            </p:nvSpPr>
            <p:spPr>
              <a:xfrm>
                <a:off x="838200" y="561474"/>
                <a:ext cx="10515600" cy="5615489"/>
              </a:xfrm>
              <a:blipFill>
                <a:blip r:embed="rId2"/>
                <a:stretch>
                  <a:fillRect l="-1043" t="-1737" r="-696"/>
                </a:stretch>
              </a:blipFill>
            </p:spPr>
            <p:txBody>
              <a:bodyPr/>
              <a:lstStyle/>
              <a:p>
                <a:r>
                  <a:rPr lang="en-US">
                    <a:noFill/>
                  </a:rPr>
                  <a:t> </a:t>
                </a:r>
              </a:p>
            </p:txBody>
          </p:sp>
        </mc:Fallback>
      </mc:AlternateContent>
    </p:spTree>
    <p:extLst>
      <p:ext uri="{BB962C8B-B14F-4D97-AF65-F5344CB8AC3E}">
        <p14:creationId xmlns:p14="http://schemas.microsoft.com/office/powerpoint/2010/main" val="3733661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5E6AD3E-14D2-4BAD-824C-03ECCB14AFEC}"/>
                  </a:ext>
                </a:extLst>
              </p:cNvPr>
              <p:cNvSpPr>
                <a:spLocks noGrp="1"/>
              </p:cNvSpPr>
              <p:nvPr>
                <p:ph idx="1"/>
              </p:nvPr>
            </p:nvSpPr>
            <p:spPr>
              <a:xfrm>
                <a:off x="449179" y="705853"/>
                <a:ext cx="10904621" cy="5471110"/>
              </a:xfrm>
            </p:spPr>
            <p:txBody>
              <a:bodyPr/>
              <a:lstStyle/>
              <a:p>
                <a:r>
                  <a:rPr lang="en-GB" dirty="0"/>
                  <a:t>And the moment </a:t>
                </a:r>
                <a:r>
                  <a:rPr lang="en-GB" i="1" dirty="0"/>
                  <a:t>N</a:t>
                </a:r>
                <a:r>
                  <a:rPr lang="en-GB" dirty="0"/>
                  <a:t> about the oz axis is given by </a:t>
                </a:r>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𝑧</m:t>
                        </m:r>
                      </m:sub>
                    </m:sSub>
                    <m:acc>
                      <m:accPr>
                        <m:chr m:val="̇"/>
                        <m:ctrlPr>
                          <a:rPr lang="en-US" i="1">
                            <a:latin typeface="Cambria Math" panose="02040503050406030204" pitchFamily="18" charset="0"/>
                          </a:rPr>
                        </m:ctrlPr>
                      </m:accPr>
                      <m:e>
                        <m:r>
                          <a:rPr lang="en-GB" i="1">
                            <a:latin typeface="Cambria Math" panose="02040503050406030204" pitchFamily="18" charset="0"/>
                          </a:rPr>
                          <m:t>𝑟</m:t>
                        </m:r>
                      </m:e>
                    </m:acc>
                    <m:r>
                      <a:rPr lang="en-GB"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e>
                    </m:d>
                    <m:r>
                      <a:rPr lang="en-GB" i="1">
                        <a:latin typeface="Cambria Math" panose="02040503050406030204" pitchFamily="18" charset="0"/>
                      </a:rPr>
                      <m:t>𝑝𝑞</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𝑦𝑧</m:t>
                        </m:r>
                      </m:sub>
                    </m:sSub>
                    <m:d>
                      <m:dPr>
                        <m:ctrlPr>
                          <a:rPr lang="en-US" i="1">
                            <a:latin typeface="Cambria Math" panose="02040503050406030204" pitchFamily="18" charset="0"/>
                          </a:rPr>
                        </m:ctrlPr>
                      </m:dPr>
                      <m:e>
                        <m:r>
                          <a:rPr lang="en-GB" i="1">
                            <a:latin typeface="Cambria Math" panose="02040503050406030204" pitchFamily="18" charset="0"/>
                          </a:rPr>
                          <m:t>𝑝𝑟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𝑞</m:t>
                            </m:r>
                          </m:e>
                        </m:acc>
                      </m:e>
                    </m:d>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d>
                      <m:dPr>
                        <m:ctrlPr>
                          <a:rPr lang="en-US" i="1">
                            <a:latin typeface="Cambria Math" panose="02040503050406030204" pitchFamily="18" charset="0"/>
                          </a:rPr>
                        </m:ctrlPr>
                      </m:dPr>
                      <m:e>
                        <m:r>
                          <a:rPr lang="en-GB" i="1">
                            <a:latin typeface="Cambria Math" panose="02040503050406030204" pitchFamily="18" charset="0"/>
                          </a:rPr>
                          <m:t>𝑞𝑟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𝑝</m:t>
                            </m:r>
                          </m:e>
                        </m:acc>
                      </m:e>
                    </m:d>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𝑥𝑦</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𝑞</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𝑝</m:t>
                            </m:r>
                          </m:e>
                          <m:sup>
                            <m:r>
                              <a:rPr lang="en-GB" i="1">
                                <a:latin typeface="Cambria Math" panose="02040503050406030204" pitchFamily="18" charset="0"/>
                              </a:rPr>
                              <m:t>2</m:t>
                            </m:r>
                          </m:sup>
                        </m:sSup>
                      </m:e>
                    </m:d>
                    <m:r>
                      <a:rPr lang="en-GB" i="1">
                        <a:latin typeface="Cambria Math" panose="02040503050406030204" pitchFamily="18" charset="0"/>
                      </a:rPr>
                      <m:t>=</m:t>
                    </m:r>
                    <m:r>
                      <a:rPr lang="en-GB" i="1">
                        <a:latin typeface="Cambria Math" panose="02040503050406030204" pitchFamily="18" charset="0"/>
                      </a:rPr>
                      <m:t>𝑁</m:t>
                    </m:r>
                  </m:oMath>
                </a14:m>
                <a:r>
                  <a:rPr lang="en-GB" dirty="0"/>
                  <a:t>	…18</a:t>
                </a:r>
                <a:endParaRPr lang="en-US" dirty="0"/>
              </a:p>
              <a:p>
                <a:endParaRPr lang="en-US" dirty="0"/>
              </a:p>
            </p:txBody>
          </p:sp>
        </mc:Choice>
        <mc:Fallback xmlns="">
          <p:sp>
            <p:nvSpPr>
              <p:cNvPr id="3" name="Content Placeholder 2">
                <a:extLst>
                  <a:ext uri="{FF2B5EF4-FFF2-40B4-BE49-F238E27FC236}">
                    <a16:creationId xmlns:a16="http://schemas.microsoft.com/office/drawing/2014/main" id="{55E6AD3E-14D2-4BAD-824C-03ECCB14AFEC}"/>
                  </a:ext>
                </a:extLst>
              </p:cNvPr>
              <p:cNvSpPr>
                <a:spLocks noGrp="1" noRot="1" noChangeAspect="1" noMove="1" noResize="1" noEditPoints="1" noAdjustHandles="1" noChangeArrowheads="1" noChangeShapeType="1" noTextEdit="1"/>
              </p:cNvSpPr>
              <p:nvPr>
                <p:ph idx="1"/>
              </p:nvPr>
            </p:nvSpPr>
            <p:spPr>
              <a:xfrm>
                <a:off x="449179" y="705853"/>
                <a:ext cx="10904621" cy="5471110"/>
              </a:xfrm>
              <a:blipFill>
                <a:blip r:embed="rId2"/>
                <a:stretch>
                  <a:fillRect l="-1006" t="-1895" r="-503"/>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5327532A-B179-4979-A2DE-EB838476429C}"/>
              </a:ext>
            </a:extLst>
          </p:cNvPr>
          <p:cNvPicPr>
            <a:picLocks noChangeAspect="1"/>
          </p:cNvPicPr>
          <p:nvPr/>
        </p:nvPicPr>
        <p:blipFill>
          <a:blip r:embed="rId3"/>
          <a:stretch>
            <a:fillRect/>
          </a:stretch>
        </p:blipFill>
        <p:spPr>
          <a:xfrm>
            <a:off x="1219899" y="1986787"/>
            <a:ext cx="9363179" cy="4871213"/>
          </a:xfrm>
          <a:prstGeom prst="rect">
            <a:avLst/>
          </a:prstGeom>
        </p:spPr>
      </p:pic>
    </p:spTree>
    <p:extLst>
      <p:ext uri="{BB962C8B-B14F-4D97-AF65-F5344CB8AC3E}">
        <p14:creationId xmlns:p14="http://schemas.microsoft.com/office/powerpoint/2010/main" val="647598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1FAE5173-6493-4205-AFDD-6B645031FE54}"/>
                  </a:ext>
                </a:extLst>
              </p:cNvPr>
              <p:cNvSpPr>
                <a:spLocks noGrp="1"/>
              </p:cNvSpPr>
              <p:nvPr>
                <p:ph idx="1"/>
              </p:nvPr>
            </p:nvSpPr>
            <p:spPr>
              <a:xfrm>
                <a:off x="838200" y="737937"/>
                <a:ext cx="10515600" cy="5439026"/>
              </a:xfrm>
            </p:spPr>
            <p:txBody>
              <a:bodyPr>
                <a:normAutofit lnSpcReduction="10000"/>
              </a:bodyPr>
              <a:lstStyle/>
              <a:p>
                <a:r>
                  <a:rPr lang="en-GB" dirty="0"/>
                  <a:t>Equations 15, 17 and 18 represent the moment equation of generalized rigid body and describe the rotational motion about the orthogonal axes through its cg since the origin of the axis system is co-located with the cg in the body. When the generalized body represents an aeroplane the moment equations may be simplified since it is assumed that the aeroplane is symmetric about the </a:t>
                </a:r>
                <a:r>
                  <a:rPr lang="en-GB" i="1" dirty="0" err="1"/>
                  <a:t>oxz</a:t>
                </a:r>
                <a:r>
                  <a:rPr lang="en-GB" dirty="0"/>
                  <a:t> plane and that the mass is uniformly distributed. As a result the products of inertia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𝑥𝑦</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𝑦𝑧</m:t>
                        </m:r>
                      </m:sub>
                    </m:sSub>
                    <m:r>
                      <a:rPr lang="en-GB" i="1">
                        <a:latin typeface="Cambria Math" panose="02040503050406030204" pitchFamily="18" charset="0"/>
                      </a:rPr>
                      <m:t>=0</m:t>
                    </m:r>
                  </m:oMath>
                </a14:m>
                <a:r>
                  <a:rPr lang="en-GB" dirty="0"/>
                  <a:t>. Thus, the moment equations simplify to the following</a:t>
                </a:r>
              </a:p>
              <a:p>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&amp;</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acc>
                              <m:accPr>
                                <m:chr m:val="̇"/>
                                <m:ctrlPr>
                                  <a:rPr lang="en-US"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𝑧</m:t>
                                    </m:r>
                                  </m:sub>
                                </m:sSub>
                              </m:e>
                            </m:d>
                            <m:r>
                              <a:rPr lang="en-GB" i="1">
                                <a:latin typeface="Cambria Math" panose="02040503050406030204" pitchFamily="18" charset="0"/>
                              </a:rPr>
                              <m:t>𝑞𝑟</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d>
                              <m:dPr>
                                <m:ctrlPr>
                                  <a:rPr lang="en-US" i="1">
                                    <a:latin typeface="Cambria Math" panose="02040503050406030204" pitchFamily="18" charset="0"/>
                                  </a:rPr>
                                </m:ctrlPr>
                              </m:dPr>
                              <m:e>
                                <m:r>
                                  <a:rPr lang="en-GB" i="1">
                                    <a:latin typeface="Cambria Math" panose="02040503050406030204" pitchFamily="18" charset="0"/>
                                  </a:rPr>
                                  <m:t>𝑝𝑞</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𝑟</m:t>
                                    </m:r>
                                  </m:e>
                                </m:acc>
                              </m:e>
                            </m:d>
                            <m:r>
                              <a:rPr lang="en-GB" i="1">
                                <a:latin typeface="Cambria Math" panose="02040503050406030204" pitchFamily="18" charset="0"/>
                              </a:rPr>
                              <m:t>=</m:t>
                            </m:r>
                            <m:r>
                              <a:rPr lang="en-GB" i="1">
                                <a:latin typeface="Cambria Math" panose="02040503050406030204" pitchFamily="18" charset="0"/>
                              </a:rPr>
                              <m:t>𝐿</m:t>
                            </m:r>
                          </m:e>
                          <m:e>
                            <m:r>
                              <a:rPr lang="en-GB" i="1">
                                <a:latin typeface="Cambria Math" panose="02040503050406030204" pitchFamily="18" charset="0"/>
                              </a:rPr>
                              <m:t>&amp;</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acc>
                              <m:accPr>
                                <m:chr m:val="̇"/>
                                <m:ctrlPr>
                                  <a:rPr lang="en-US" i="1">
                                    <a:latin typeface="Cambria Math" panose="02040503050406030204" pitchFamily="18" charset="0"/>
                                  </a:rPr>
                                </m:ctrlPr>
                              </m:accPr>
                              <m:e>
                                <m:r>
                                  <a:rPr lang="en-GB" i="1">
                                    <a:latin typeface="Cambria Math" panose="02040503050406030204" pitchFamily="18" charset="0"/>
                                  </a:rPr>
                                  <m:t>𝑞</m:t>
                                </m:r>
                              </m:e>
                            </m:acc>
                            <m:r>
                              <a:rPr lang="en-GB"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e>
                            </m:d>
                            <m:r>
                              <a:rPr lang="en-GB" i="1">
                                <a:latin typeface="Cambria Math" panose="02040503050406030204" pitchFamily="18" charset="0"/>
                              </a:rPr>
                              <m:t>𝑝𝑟</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GB" i="1">
                                        <a:latin typeface="Cambria Math" panose="02040503050406030204" pitchFamily="18" charset="0"/>
                                      </a:rPr>
                                      <m:t>𝑝</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US"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e>
                            </m:d>
                            <m:r>
                              <a:rPr lang="en-GB" i="1">
                                <a:latin typeface="Cambria Math" panose="02040503050406030204" pitchFamily="18" charset="0"/>
                              </a:rPr>
                              <m:t>=</m:t>
                            </m:r>
                            <m:r>
                              <a:rPr lang="en-GB" i="1">
                                <a:latin typeface="Cambria Math" panose="02040503050406030204" pitchFamily="18" charset="0"/>
                              </a:rPr>
                              <m:t>𝑀</m:t>
                            </m:r>
                          </m:e>
                          <m:e>
                            <m:r>
                              <a:rPr lang="en-GB" i="1">
                                <a:latin typeface="Cambria Math" panose="02040503050406030204" pitchFamily="18" charset="0"/>
                              </a:rPr>
                              <m:t>&amp;</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𝑧</m:t>
                                </m:r>
                              </m:sub>
                            </m:sSub>
                            <m:acc>
                              <m:accPr>
                                <m:chr m:val="̇"/>
                                <m:ctrlPr>
                                  <a:rPr lang="en-US" i="1">
                                    <a:latin typeface="Cambria Math" panose="02040503050406030204" pitchFamily="18" charset="0"/>
                                  </a:rPr>
                                </m:ctrlPr>
                              </m:accPr>
                              <m:e>
                                <m:r>
                                  <a:rPr lang="en-GB" i="1">
                                    <a:latin typeface="Cambria Math" panose="02040503050406030204" pitchFamily="18" charset="0"/>
                                  </a:rPr>
                                  <m:t>𝑟</m:t>
                                </m:r>
                              </m:e>
                            </m:acc>
                            <m:r>
                              <a:rPr lang="en-GB"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e>
                            </m:d>
                            <m:r>
                              <a:rPr lang="en-GB" i="1">
                                <a:latin typeface="Cambria Math" panose="02040503050406030204" pitchFamily="18" charset="0"/>
                              </a:rPr>
                              <m:t>𝑝𝑞</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d>
                              <m:dPr>
                                <m:ctrlPr>
                                  <a:rPr lang="en-US" i="1">
                                    <a:latin typeface="Cambria Math" panose="02040503050406030204" pitchFamily="18" charset="0"/>
                                  </a:rPr>
                                </m:ctrlPr>
                              </m:dPr>
                              <m:e>
                                <m:r>
                                  <a:rPr lang="en-GB" i="1">
                                    <a:latin typeface="Cambria Math" panose="02040503050406030204" pitchFamily="18" charset="0"/>
                                  </a:rPr>
                                  <m:t>𝑞𝑟</m:t>
                                </m:r>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𝑝</m:t>
                                    </m:r>
                                  </m:e>
                                </m:acc>
                              </m:e>
                            </m:d>
                            <m:r>
                              <a:rPr lang="en-GB" i="1">
                                <a:latin typeface="Cambria Math" panose="02040503050406030204" pitchFamily="18" charset="0"/>
                              </a:rPr>
                              <m:t>=</m:t>
                            </m:r>
                            <m:r>
                              <a:rPr lang="en-GB" i="1">
                                <a:latin typeface="Cambria Math" panose="02040503050406030204" pitchFamily="18" charset="0"/>
                              </a:rPr>
                              <m:t>𝑁</m:t>
                            </m:r>
                          </m:e>
                        </m:eqArr>
                      </m:e>
                    </m:d>
                  </m:oMath>
                </a14:m>
                <a:r>
                  <a:rPr lang="en-GB" dirty="0"/>
                  <a:t>				….19</a:t>
                </a:r>
                <a:endParaRPr lang="en-US" dirty="0"/>
              </a:p>
              <a:p>
                <a:endParaRPr lang="en-US" dirty="0"/>
              </a:p>
            </p:txBody>
          </p:sp>
        </mc:Choice>
        <mc:Fallback xmlns="">
          <p:sp>
            <p:nvSpPr>
              <p:cNvPr id="3" name="Content Placeholder 2">
                <a:extLst>
                  <a:ext uri="{FF2B5EF4-FFF2-40B4-BE49-F238E27FC236}">
                    <a16:creationId xmlns:a16="http://schemas.microsoft.com/office/drawing/2014/main" id="{1FAE5173-6493-4205-AFDD-6B645031FE54}"/>
                  </a:ext>
                </a:extLst>
              </p:cNvPr>
              <p:cNvSpPr>
                <a:spLocks noGrp="1" noRot="1" noChangeAspect="1" noMove="1" noResize="1" noEditPoints="1" noAdjustHandles="1" noChangeArrowheads="1" noChangeShapeType="1" noTextEdit="1"/>
              </p:cNvSpPr>
              <p:nvPr>
                <p:ph idx="1"/>
              </p:nvPr>
            </p:nvSpPr>
            <p:spPr>
              <a:xfrm>
                <a:off x="838200" y="737937"/>
                <a:ext cx="10515600" cy="5439026"/>
              </a:xfrm>
              <a:blipFill>
                <a:blip r:embed="rId2"/>
                <a:stretch>
                  <a:fillRect l="-1043" t="-2466"/>
                </a:stretch>
              </a:blipFill>
            </p:spPr>
            <p:txBody>
              <a:bodyPr/>
              <a:lstStyle/>
              <a:p>
                <a:r>
                  <a:rPr lang="en-US">
                    <a:noFill/>
                  </a:rPr>
                  <a:t> </a:t>
                </a:r>
              </a:p>
            </p:txBody>
          </p:sp>
        </mc:Fallback>
      </mc:AlternateContent>
    </p:spTree>
    <p:extLst>
      <p:ext uri="{BB962C8B-B14F-4D97-AF65-F5344CB8AC3E}">
        <p14:creationId xmlns:p14="http://schemas.microsoft.com/office/powerpoint/2010/main" val="3328085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BDD3C3E-3150-4558-8541-31D9072F0A12}"/>
                  </a:ext>
                </a:extLst>
              </p:cNvPr>
              <p:cNvSpPr>
                <a:spLocks noGrp="1"/>
              </p:cNvSpPr>
              <p:nvPr>
                <p:ph idx="1"/>
              </p:nvPr>
            </p:nvSpPr>
            <p:spPr>
              <a:xfrm>
                <a:off x="838200" y="898358"/>
                <a:ext cx="10515600" cy="5278605"/>
              </a:xfrm>
            </p:spPr>
            <p:txBody>
              <a:bodyPr/>
              <a:lstStyle/>
              <a:p>
                <a:r>
                  <a:rPr lang="en-GB" dirty="0"/>
                  <a:t>The equations 19 describe rolling motion, pitching motion, and yawing motion respectively. A further simplification can be made if it is assumed that the aeroplane body axes are aligned to be principal inertial axes. </a:t>
                </a:r>
              </a:p>
              <a:p>
                <a:r>
                  <a:rPr lang="en-GB" dirty="0"/>
                  <a:t>In this special case the remaining product of inertial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oMath>
                </a14:m>
                <a:r>
                  <a:rPr lang="en-GB" dirty="0"/>
                  <a:t>  is also zero. The simplification is not often used owing to the difficulty of precisely determining the principal inertia axes. </a:t>
                </a:r>
              </a:p>
              <a:p>
                <a:r>
                  <a:rPr lang="en-GB" dirty="0"/>
                  <a:t>However, the symmetry of the aeroplane determines that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oMath>
                </a14:m>
                <a:r>
                  <a:rPr lang="en-GB" dirty="0"/>
                  <a:t>is generally very much smaller than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r>
                      <a:rPr lang="en-GB" i="1">
                        <a:latin typeface="Cambria Math" panose="02040503050406030204" pitchFamily="18" charset="0"/>
                      </a:rPr>
                      <m:t>,</m:t>
                    </m:r>
                    <m:r>
                      <m:rPr>
                        <m:nor/>
                      </m:rPr>
                      <a:rPr lang="en-GB"/>
                      <m:t> </m:t>
                    </m:r>
                    <m:r>
                      <m:rPr>
                        <m:nor/>
                      </m:rPr>
                      <a:rPr lang="en-GB"/>
                      <m:t>and</m:t>
                    </m:r>
                    <m:r>
                      <m:rPr>
                        <m:nor/>
                      </m:rPr>
                      <a:rPr lang="en-GB"/>
                      <m:t> </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oMath>
                </a14:m>
                <a:r>
                  <a:rPr lang="en-GB" dirty="0"/>
                  <a:t> and can often be neglected.</a:t>
                </a:r>
                <a:endParaRPr lang="en-US" dirty="0"/>
              </a:p>
              <a:p>
                <a:endParaRPr lang="en-US" dirty="0"/>
              </a:p>
            </p:txBody>
          </p:sp>
        </mc:Choice>
        <mc:Fallback xmlns="">
          <p:sp>
            <p:nvSpPr>
              <p:cNvPr id="3" name="Content Placeholder 2">
                <a:extLst>
                  <a:ext uri="{FF2B5EF4-FFF2-40B4-BE49-F238E27FC236}">
                    <a16:creationId xmlns:a16="http://schemas.microsoft.com/office/drawing/2014/main" id="{CBDD3C3E-3150-4558-8541-31D9072F0A12}"/>
                  </a:ext>
                </a:extLst>
              </p:cNvPr>
              <p:cNvSpPr>
                <a:spLocks noGrp="1" noRot="1" noChangeAspect="1" noMove="1" noResize="1" noEditPoints="1" noAdjustHandles="1" noChangeArrowheads="1" noChangeShapeType="1" noTextEdit="1"/>
              </p:cNvSpPr>
              <p:nvPr>
                <p:ph idx="1"/>
              </p:nvPr>
            </p:nvSpPr>
            <p:spPr>
              <a:xfrm>
                <a:off x="838200" y="898358"/>
                <a:ext cx="10515600" cy="5278605"/>
              </a:xfrm>
              <a:blipFill>
                <a:blip r:embed="rId2"/>
                <a:stretch>
                  <a:fillRect l="-1043" t="-1848" r="-1217"/>
                </a:stretch>
              </a:blipFill>
            </p:spPr>
            <p:txBody>
              <a:bodyPr/>
              <a:lstStyle/>
              <a:p>
                <a:r>
                  <a:rPr lang="en-US">
                    <a:noFill/>
                  </a:rPr>
                  <a:t> </a:t>
                </a:r>
              </a:p>
            </p:txBody>
          </p:sp>
        </mc:Fallback>
      </mc:AlternateContent>
    </p:spTree>
    <p:extLst>
      <p:ext uri="{BB962C8B-B14F-4D97-AF65-F5344CB8AC3E}">
        <p14:creationId xmlns:p14="http://schemas.microsoft.com/office/powerpoint/2010/main" val="202192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E740B7-4C41-420C-825F-6C4F99567EDB}"/>
              </a:ext>
            </a:extLst>
          </p:cNvPr>
          <p:cNvSpPr>
            <a:spLocks noGrp="1"/>
          </p:cNvSpPr>
          <p:nvPr>
            <p:ph type="title"/>
          </p:nvPr>
        </p:nvSpPr>
        <p:spPr/>
        <p:txBody>
          <a:bodyPr/>
          <a:lstStyle/>
          <a:p>
            <a:r>
              <a:rPr lang="en-US" dirty="0"/>
              <a:t>Disturbance Forces and Moments</a:t>
            </a:r>
          </a:p>
        </p:txBody>
      </p:sp>
      <p:sp>
        <p:nvSpPr>
          <p:cNvPr id="3" name="Content Placeholder 2">
            <a:extLst>
              <a:ext uri="{FF2B5EF4-FFF2-40B4-BE49-F238E27FC236}">
                <a16:creationId xmlns="" xmlns:a16="http://schemas.microsoft.com/office/drawing/2014/main" id="{856A3FD1-8B50-4501-9638-631C38EE21DC}"/>
              </a:ext>
            </a:extLst>
          </p:cNvPr>
          <p:cNvSpPr>
            <a:spLocks noGrp="1"/>
          </p:cNvSpPr>
          <p:nvPr>
            <p:ph idx="1"/>
          </p:nvPr>
        </p:nvSpPr>
        <p:spPr/>
        <p:txBody>
          <a:bodyPr/>
          <a:lstStyle/>
          <a:p>
            <a:r>
              <a:rPr lang="en-GB" dirty="0"/>
              <a:t>Equations 12 and 19 comprise the generalized six degrees of freedom equations of motion of a rigid symmetric airframe having a uniform mass distribution. Further development of the equations adequately describes the disturbing forces and moments. </a:t>
            </a:r>
          </a:p>
          <a:p>
            <a:r>
              <a:rPr lang="en-GB" dirty="0"/>
              <a:t>The traditional approach, after Bryan 1911, is to assume that the disturbing forces and moments are due to aerodynamic effects, gravitational effects, movement of aerodynamic controls, power effects of atmospheric disturbances. Thus, bringing together equations 12 and 19 they may be written to include these contributions as follows,</a:t>
            </a:r>
            <a:endParaRPr lang="en-US" dirty="0"/>
          </a:p>
          <a:p>
            <a:endParaRPr lang="en-US" dirty="0"/>
          </a:p>
        </p:txBody>
      </p:sp>
    </p:spTree>
    <p:extLst>
      <p:ext uri="{BB962C8B-B14F-4D97-AF65-F5344CB8AC3E}">
        <p14:creationId xmlns:p14="http://schemas.microsoft.com/office/powerpoint/2010/main" val="471248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50C0EE52-E3CB-47B2-AD75-662CB5E198C7}"/>
              </a:ext>
            </a:extLst>
          </p:cNvPr>
          <p:cNvPicPr>
            <a:picLocks noGrp="1" noChangeAspect="1"/>
          </p:cNvPicPr>
          <p:nvPr>
            <p:ph idx="1"/>
          </p:nvPr>
        </p:nvPicPr>
        <p:blipFill>
          <a:blip r:embed="rId2"/>
          <a:stretch>
            <a:fillRect/>
          </a:stretch>
        </p:blipFill>
        <p:spPr>
          <a:xfrm>
            <a:off x="449179" y="1299409"/>
            <a:ext cx="11534274" cy="4564193"/>
          </a:xfrm>
          <a:prstGeom prst="rect">
            <a:avLst/>
          </a:prstGeom>
        </p:spPr>
      </p:pic>
    </p:spTree>
    <p:extLst>
      <p:ext uri="{BB962C8B-B14F-4D97-AF65-F5344CB8AC3E}">
        <p14:creationId xmlns:p14="http://schemas.microsoft.com/office/powerpoint/2010/main" val="19441779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D1F5DC4-9085-448F-8026-484D6424FF3A}"/>
              </a:ext>
            </a:extLst>
          </p:cNvPr>
          <p:cNvSpPr>
            <a:spLocks noGrp="1"/>
          </p:cNvSpPr>
          <p:nvPr>
            <p:ph idx="1"/>
          </p:nvPr>
        </p:nvSpPr>
        <p:spPr>
          <a:xfrm>
            <a:off x="838200" y="593558"/>
            <a:ext cx="10515600" cy="5583405"/>
          </a:xfrm>
        </p:spPr>
        <p:txBody>
          <a:bodyPr/>
          <a:lstStyle/>
          <a:p>
            <a:pPr marL="0" indent="0">
              <a:buNone/>
            </a:pPr>
            <a:r>
              <a:rPr lang="en-GB" dirty="0"/>
              <a:t>Now equations 20 describe the generalized motion of the aeroplane without regard for the magnitude of the motion and subject to the assumptions applying. The equations are non-linear and their solution by analytical means is not generally practicable. </a:t>
            </a:r>
          </a:p>
          <a:p>
            <a:pPr marL="0" indent="0">
              <a:buNone/>
            </a:pPr>
            <a:r>
              <a:rPr lang="en-GB" dirty="0"/>
              <a:t>Further, the terms on the right-hand side of the equations must be replaced with suitable expressions, which are particularly difficult to determine for the most general motion. </a:t>
            </a:r>
          </a:p>
          <a:p>
            <a:pPr marL="0" indent="0">
              <a:buNone/>
            </a:pPr>
            <a:r>
              <a:rPr lang="en-GB" dirty="0"/>
              <a:t>Typically, the continued development of the non-linear equations of motion and their solution is most easily accomplished using computer Modelling or simulation techniques, which are beyond the scope of this course.</a:t>
            </a:r>
            <a:endParaRPr lang="en-US" dirty="0"/>
          </a:p>
          <a:p>
            <a:endParaRPr lang="en-US" dirty="0"/>
          </a:p>
        </p:txBody>
      </p:sp>
    </p:spTree>
    <p:extLst>
      <p:ext uri="{BB962C8B-B14F-4D97-AF65-F5344CB8AC3E}">
        <p14:creationId xmlns:p14="http://schemas.microsoft.com/office/powerpoint/2010/main" val="9704794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75A97F-D095-4306-98EF-5C55F36DB01A}"/>
              </a:ext>
            </a:extLst>
          </p:cNvPr>
          <p:cNvSpPr>
            <a:spLocks noGrp="1"/>
          </p:cNvSpPr>
          <p:nvPr>
            <p:ph type="title"/>
          </p:nvPr>
        </p:nvSpPr>
        <p:spPr/>
        <p:txBody>
          <a:bodyPr/>
          <a:lstStyle/>
          <a:p>
            <a:r>
              <a:rPr lang="en-US" dirty="0"/>
              <a:t>Linearized equations of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7C2BA13-57CE-4E6F-9EB2-7B9CDB57C127}"/>
                  </a:ext>
                </a:extLst>
              </p:cNvPr>
              <p:cNvSpPr>
                <a:spLocks noGrp="1"/>
              </p:cNvSpPr>
              <p:nvPr>
                <p:ph idx="1"/>
              </p:nvPr>
            </p:nvSpPr>
            <p:spPr/>
            <p:txBody>
              <a:bodyPr>
                <a:normAutofit/>
              </a:bodyPr>
              <a:lstStyle/>
              <a:p>
                <a:r>
                  <a:rPr lang="en-GB" dirty="0"/>
                  <a:t>Initially, the aeroplane is assumed to be flying in steady trimmed rectilinear flight with zero roll, sideslip and yaw angles. Thus, the plane of symmetry of the aeroplane </a:t>
                </a:r>
                <a:r>
                  <a:rPr lang="en-GB" dirty="0" err="1"/>
                  <a:t>oxz</a:t>
                </a:r>
                <a:r>
                  <a:rPr lang="en-GB" dirty="0"/>
                  <a:t> is vertical with respect to the earth reference frame. At this flight condition the velocity of the aeroplane is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𝑜</m:t>
                        </m:r>
                      </m:sub>
                    </m:sSub>
                  </m:oMath>
                </a14:m>
                <a:r>
                  <a:rPr lang="en-GB" dirty="0"/>
                  <a:t>, the components of linear velocity are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𝑈</m:t>
                        </m:r>
                      </m:e>
                      <m:sub>
                        <m:r>
                          <a:rPr lang="en-GB" i="1">
                            <a:latin typeface="Cambria Math" panose="02040503050406030204" pitchFamily="18" charset="0"/>
                          </a:rPr>
                          <m:t>𝑒</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𝑒</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𝑒</m:t>
                        </m:r>
                      </m:sub>
                    </m:sSub>
                  </m:oMath>
                </a14:m>
                <a:r>
                  <a:rPr lang="en-GB" dirty="0"/>
                  <a:t>) and the angular velocity components are all zero. Since there is no sideslip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𝑒</m:t>
                        </m:r>
                      </m:sub>
                    </m:sSub>
                    <m:r>
                      <a:rPr lang="en-GB" i="1">
                        <a:latin typeface="Cambria Math" panose="02040503050406030204" pitchFamily="18" charset="0"/>
                      </a:rPr>
                      <m:t>=0</m:t>
                    </m:r>
                  </m:oMath>
                </a14:m>
                <a:r>
                  <a:rPr lang="en-GB" dirty="0"/>
                  <a:t>. </a:t>
                </a:r>
              </a:p>
              <a:p>
                <a:r>
                  <a:rPr lang="en-GB" dirty="0"/>
                  <a:t>A stable undisturbed atmosphere is also assumed such that </a:t>
                </a:r>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𝑑</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𝑑</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𝑑</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𝑑</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𝑑</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𝑑</m:t>
                        </m:r>
                      </m:sub>
                    </m:sSub>
                    <m:r>
                      <a:rPr lang="en-GB" i="1">
                        <a:latin typeface="Cambria Math" panose="02040503050406030204" pitchFamily="18" charset="0"/>
                      </a:rPr>
                      <m:t>=0</m:t>
                    </m:r>
                  </m:oMath>
                </a14:m>
                <a:r>
                  <a:rPr lang="en-GB" dirty="0"/>
                  <a:t>				…21</a:t>
                </a:r>
                <a:endParaRPr lang="en-US" dirty="0"/>
              </a:p>
              <a:p>
                <a:endParaRPr lang="en-US" dirty="0"/>
              </a:p>
            </p:txBody>
          </p:sp>
        </mc:Choice>
        <mc:Fallback xmlns="">
          <p:sp>
            <p:nvSpPr>
              <p:cNvPr id="3" name="Content Placeholder 2">
                <a:extLst>
                  <a:ext uri="{FF2B5EF4-FFF2-40B4-BE49-F238E27FC236}">
                    <a16:creationId xmlns:a16="http://schemas.microsoft.com/office/drawing/2014/main" id="{27C2BA13-57CE-4E6F-9EB2-7B9CDB57C127}"/>
                  </a:ext>
                </a:extLst>
              </p:cNvPr>
              <p:cNvSpPr>
                <a:spLocks noGrp="1" noRot="1" noChangeAspect="1" noMove="1" noResize="1" noEditPoints="1" noAdjustHandles="1" noChangeArrowheads="1" noChangeShapeType="1" noTextEdit="1"/>
              </p:cNvSpPr>
              <p:nvPr>
                <p:ph idx="1"/>
              </p:nvPr>
            </p:nvSpPr>
            <p:spPr>
              <a:blipFill>
                <a:blip r:embed="rId2"/>
                <a:stretch>
                  <a:fillRect l="-1043" t="-2241" r="-1681"/>
                </a:stretch>
              </a:blipFill>
            </p:spPr>
            <p:txBody>
              <a:bodyPr/>
              <a:lstStyle/>
              <a:p>
                <a:r>
                  <a:rPr lang="en-US">
                    <a:noFill/>
                  </a:rPr>
                  <a:t> </a:t>
                </a:r>
              </a:p>
            </p:txBody>
          </p:sp>
        </mc:Fallback>
      </mc:AlternateContent>
    </p:spTree>
    <p:extLst>
      <p:ext uri="{BB962C8B-B14F-4D97-AF65-F5344CB8AC3E}">
        <p14:creationId xmlns:p14="http://schemas.microsoft.com/office/powerpoint/2010/main" val="2456251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3904A61-D5D0-4463-9F84-A030DCAE2578}"/>
                  </a:ext>
                </a:extLst>
              </p:cNvPr>
              <p:cNvSpPr>
                <a:spLocks noGrp="1"/>
              </p:cNvSpPr>
              <p:nvPr>
                <p:ph idx="1"/>
              </p:nvPr>
            </p:nvSpPr>
            <p:spPr>
              <a:xfrm>
                <a:off x="838200" y="854765"/>
                <a:ext cx="10515600" cy="5322198"/>
              </a:xfrm>
            </p:spPr>
            <p:txBody>
              <a:bodyPr/>
              <a:lstStyle/>
              <a:p>
                <a:r>
                  <a:rPr lang="en-GB" dirty="0"/>
                  <a:t>If the aeroplane experiences a small perturbation about trim, the components of the disturbance velocities (</a:t>
                </a:r>
                <a:r>
                  <a:rPr lang="en-GB" i="1" dirty="0"/>
                  <a:t>p, q, r</a:t>
                </a:r>
                <a:r>
                  <a:rPr lang="en-GB" dirty="0"/>
                  <a:t>) with respect to the undisturbed aeroplane axes (</a:t>
                </a:r>
                <a:r>
                  <a:rPr lang="en-GB" i="1" dirty="0"/>
                  <a:t>o x y z</a:t>
                </a:r>
                <a:r>
                  <a:rPr lang="en-GB" dirty="0"/>
                  <a:t>). Thus the total velocity components of the cg in the disturbed motion are given by</a:t>
                </a:r>
                <a:endParaRPr lang="en-US" dirty="0"/>
              </a:p>
              <a:p>
                <a:r>
                  <a:rPr lang="en-GB" dirty="0"/>
                  <a:t> </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𝑈</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𝑈</m:t>
                                </m:r>
                              </m:e>
                              <m:sub>
                                <m:r>
                                  <a:rPr lang="en-GB" i="1">
                                    <a:latin typeface="Cambria Math" panose="02040503050406030204" pitchFamily="18" charset="0"/>
                                  </a:rPr>
                                  <m:t>𝑒</m:t>
                                </m:r>
                              </m:sub>
                            </m:sSub>
                            <m:r>
                              <a:rPr lang="en-GB" i="1">
                                <a:latin typeface="Cambria Math" panose="02040503050406030204" pitchFamily="18" charset="0"/>
                              </a:rPr>
                              <m:t>+</m:t>
                            </m:r>
                            <m:r>
                              <a:rPr lang="en-GB" i="1">
                                <a:latin typeface="Cambria Math" panose="02040503050406030204" pitchFamily="18" charset="0"/>
                              </a:rPr>
                              <m:t>𝑢</m:t>
                            </m:r>
                          </m:e>
                          <m:e>
                            <m:r>
                              <a:rPr lang="en-GB" i="1">
                                <a:latin typeface="Cambria Math" panose="02040503050406030204" pitchFamily="18" charset="0"/>
                              </a:rPr>
                              <m:t>𝑉</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𝑒</m:t>
                                </m:r>
                              </m:sub>
                            </m:sSub>
                            <m:r>
                              <a:rPr lang="en-GB" i="1">
                                <a:latin typeface="Cambria Math" panose="02040503050406030204" pitchFamily="18" charset="0"/>
                              </a:rPr>
                              <m:t>+</m:t>
                            </m:r>
                            <m:r>
                              <a:rPr lang="en-GB" i="1">
                                <a:latin typeface="Cambria Math" panose="02040503050406030204" pitchFamily="18" charset="0"/>
                              </a:rPr>
                              <m:t>𝑣</m:t>
                            </m:r>
                            <m:r>
                              <a:rPr lang="en-GB" i="1">
                                <a:latin typeface="Cambria Math" panose="02040503050406030204" pitchFamily="18" charset="0"/>
                              </a:rPr>
                              <m:t>=</m:t>
                            </m:r>
                            <m:r>
                              <a:rPr lang="en-GB" i="1">
                                <a:latin typeface="Cambria Math" panose="02040503050406030204" pitchFamily="18" charset="0"/>
                              </a:rPr>
                              <m:t>𝑣</m:t>
                            </m:r>
                          </m:e>
                          <m:e>
                            <m:r>
                              <a:rPr lang="en-GB" i="1">
                                <a:latin typeface="Cambria Math" panose="02040503050406030204" pitchFamily="18" charset="0"/>
                              </a:rPr>
                              <m:t>𝑊</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𝑒</m:t>
                                </m:r>
                              </m:sub>
                            </m:sSub>
                            <m:r>
                              <a:rPr lang="en-GB" i="1">
                                <a:latin typeface="Cambria Math" panose="02040503050406030204" pitchFamily="18" charset="0"/>
                              </a:rPr>
                              <m:t>+</m:t>
                            </m:r>
                            <m:r>
                              <a:rPr lang="en-GB" i="1">
                                <a:latin typeface="Cambria Math" panose="02040503050406030204" pitchFamily="18" charset="0"/>
                              </a:rPr>
                              <m:t>𝑤</m:t>
                            </m:r>
                          </m:e>
                        </m:eqArr>
                      </m:e>
                    </m:d>
                  </m:oMath>
                </a14:m>
                <a:r>
                  <a:rPr lang="en-GB" dirty="0"/>
                  <a:t>								….22</a:t>
                </a:r>
                <a:endParaRPr lang="en-US" dirty="0"/>
              </a:p>
              <a:p>
                <a:endParaRPr lang="en-US" dirty="0"/>
              </a:p>
            </p:txBody>
          </p:sp>
        </mc:Choice>
        <mc:Fallback xmlns="">
          <p:sp>
            <p:nvSpPr>
              <p:cNvPr id="3" name="Content Placeholder 2">
                <a:extLst>
                  <a:ext uri="{FF2B5EF4-FFF2-40B4-BE49-F238E27FC236}">
                    <a16:creationId xmlns:a16="http://schemas.microsoft.com/office/drawing/2014/main" id="{33904A61-D5D0-4463-9F84-A030DCAE2578}"/>
                  </a:ext>
                </a:extLst>
              </p:cNvPr>
              <p:cNvSpPr>
                <a:spLocks noGrp="1" noRot="1" noChangeAspect="1" noMove="1" noResize="1" noEditPoints="1" noAdjustHandles="1" noChangeArrowheads="1" noChangeShapeType="1" noTextEdit="1"/>
              </p:cNvSpPr>
              <p:nvPr>
                <p:ph idx="1"/>
              </p:nvPr>
            </p:nvSpPr>
            <p:spPr>
              <a:xfrm>
                <a:off x="838200" y="854765"/>
                <a:ext cx="10515600" cy="5322198"/>
              </a:xfrm>
              <a:blipFill>
                <a:blip r:embed="rId2"/>
                <a:stretch>
                  <a:fillRect l="-1043" t="-1833"/>
                </a:stretch>
              </a:blipFill>
            </p:spPr>
            <p:txBody>
              <a:bodyPr/>
              <a:lstStyle/>
              <a:p>
                <a:r>
                  <a:rPr lang="en-US">
                    <a:noFill/>
                  </a:rPr>
                  <a:t> </a:t>
                </a:r>
              </a:p>
            </p:txBody>
          </p:sp>
        </mc:Fallback>
      </mc:AlternateContent>
    </p:spTree>
    <p:extLst>
      <p:ext uri="{BB962C8B-B14F-4D97-AF65-F5344CB8AC3E}">
        <p14:creationId xmlns:p14="http://schemas.microsoft.com/office/powerpoint/2010/main" val="2552197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C994E5D-C3BB-4175-8BFE-876843918533}"/>
              </a:ext>
            </a:extLst>
          </p:cNvPr>
          <p:cNvSpPr>
            <a:spLocks noGrp="1"/>
          </p:cNvSpPr>
          <p:nvPr>
            <p:ph idx="1"/>
          </p:nvPr>
        </p:nvSpPr>
        <p:spPr>
          <a:xfrm>
            <a:off x="838200" y="609600"/>
            <a:ext cx="10515600" cy="5567363"/>
          </a:xfrm>
        </p:spPr>
        <p:txBody>
          <a:bodyPr/>
          <a:lstStyle/>
          <a:p>
            <a:r>
              <a:rPr lang="en-GB" dirty="0"/>
              <a:t>Now by definition (</a:t>
            </a:r>
            <a:r>
              <a:rPr lang="en-GB" i="1" dirty="0"/>
              <a:t>u, v, w</a:t>
            </a:r>
            <a:r>
              <a:rPr lang="en-GB" dirty="0"/>
              <a:t>) and (</a:t>
            </a:r>
            <a:r>
              <a:rPr lang="en-GB" i="1" dirty="0"/>
              <a:t>p, q, r</a:t>
            </a:r>
            <a:r>
              <a:rPr lang="en-GB" dirty="0"/>
              <a:t>) are small quantities such that, terms involving products and squares of these terms are insignificantly small terms, the Linearized equations of motion are obtained</a:t>
            </a:r>
            <a:endParaRPr lang="en-US" dirty="0"/>
          </a:p>
          <a:p>
            <a:endParaRPr lang="en-US" dirty="0"/>
          </a:p>
        </p:txBody>
      </p:sp>
      <p:pic>
        <p:nvPicPr>
          <p:cNvPr id="4" name="Picture 3">
            <a:extLst>
              <a:ext uri="{FF2B5EF4-FFF2-40B4-BE49-F238E27FC236}">
                <a16:creationId xmlns="" xmlns:a16="http://schemas.microsoft.com/office/drawing/2014/main" id="{879A599B-48E8-4789-9CD1-999220175DBF}"/>
              </a:ext>
            </a:extLst>
          </p:cNvPr>
          <p:cNvPicPr>
            <a:picLocks noChangeAspect="1"/>
          </p:cNvPicPr>
          <p:nvPr/>
        </p:nvPicPr>
        <p:blipFill>
          <a:blip r:embed="rId2"/>
          <a:stretch>
            <a:fillRect/>
          </a:stretch>
        </p:blipFill>
        <p:spPr>
          <a:xfrm>
            <a:off x="510938" y="2326106"/>
            <a:ext cx="11691453" cy="4081634"/>
          </a:xfrm>
          <a:prstGeom prst="rect">
            <a:avLst/>
          </a:prstGeom>
        </p:spPr>
      </p:pic>
    </p:spTree>
    <p:extLst>
      <p:ext uri="{BB962C8B-B14F-4D97-AF65-F5344CB8AC3E}">
        <p14:creationId xmlns:p14="http://schemas.microsoft.com/office/powerpoint/2010/main" val="159874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7C79327-4DC9-43CA-837B-507FD68D8407}"/>
              </a:ext>
            </a:extLst>
          </p:cNvPr>
          <p:cNvSpPr>
            <a:spLocks noGrp="1"/>
          </p:cNvSpPr>
          <p:nvPr>
            <p:ph idx="1"/>
          </p:nvPr>
        </p:nvSpPr>
        <p:spPr/>
        <p:txBody>
          <a:bodyPr/>
          <a:lstStyle/>
          <a:p>
            <a:pPr algn="just"/>
            <a:r>
              <a:rPr lang="en-GB" dirty="0"/>
              <a:t>For investigations involving trans-global navigation, the axis system described is inappropriate, a spherical coordinating system being preferred. Similarly, for trans-atmospheric flight involving the launch and re-entry of space </a:t>
            </a:r>
            <a:r>
              <a:rPr lang="en-GB" dirty="0" smtClean="0"/>
              <a:t>vehicles, a </a:t>
            </a:r>
            <a:r>
              <a:rPr lang="en-GB" dirty="0"/>
              <a:t>spherical coordinates system would be more appropriate.</a:t>
            </a:r>
          </a:p>
          <a:p>
            <a:pPr algn="just"/>
            <a:r>
              <a:rPr lang="en-GB" dirty="0"/>
              <a:t> However, since in such an application the angular velocity of the earth becomes important it is necessary to define a fixed spatial axis system to which the spherical earth axis system may be referred. </a:t>
            </a:r>
            <a:endParaRPr lang="en-US" dirty="0"/>
          </a:p>
        </p:txBody>
      </p:sp>
    </p:spTree>
    <p:extLst>
      <p:ext uri="{BB962C8B-B14F-4D97-AF65-F5344CB8AC3E}">
        <p14:creationId xmlns:p14="http://schemas.microsoft.com/office/powerpoint/2010/main" val="122317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88BB60A-266D-41C0-84FF-441BADD1306C}"/>
              </a:ext>
            </a:extLst>
          </p:cNvPr>
          <p:cNvSpPr>
            <a:spLocks noGrp="1"/>
          </p:cNvSpPr>
          <p:nvPr>
            <p:ph idx="1"/>
          </p:nvPr>
        </p:nvSpPr>
        <p:spPr>
          <a:xfrm>
            <a:off x="838200" y="1825625"/>
            <a:ext cx="10515600" cy="4351338"/>
          </a:xfrm>
        </p:spPr>
        <p:txBody>
          <a:bodyPr/>
          <a:lstStyle/>
          <a:p>
            <a:r>
              <a:rPr lang="en-GB" dirty="0"/>
              <a:t>The development of expressions to replace the terms on the right-hand side o equations 23 is now much simpler since it is only necessary to consider small disturbances about trim.</a:t>
            </a:r>
            <a:endParaRPr lang="en-US" dirty="0"/>
          </a:p>
          <a:p>
            <a:endParaRPr lang="en-US" u="sng" dirty="0"/>
          </a:p>
        </p:txBody>
      </p:sp>
    </p:spTree>
    <p:extLst>
      <p:ext uri="{BB962C8B-B14F-4D97-AF65-F5344CB8AC3E}">
        <p14:creationId xmlns:p14="http://schemas.microsoft.com/office/powerpoint/2010/main" val="3640387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6F14E9-7989-4935-9979-2FB005C88D7D}"/>
              </a:ext>
            </a:extLst>
          </p:cNvPr>
          <p:cNvSpPr>
            <a:spLocks noGrp="1"/>
          </p:cNvSpPr>
          <p:nvPr>
            <p:ph type="title"/>
          </p:nvPr>
        </p:nvSpPr>
        <p:spPr/>
        <p:txBody>
          <a:bodyPr/>
          <a:lstStyle/>
          <a:p>
            <a:r>
              <a:rPr lang="en-US" dirty="0"/>
              <a:t>Gravitational 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D69A9D0-5D6A-4422-8DA8-6A681222487F}"/>
                  </a:ext>
                </a:extLst>
              </p:cNvPr>
              <p:cNvSpPr>
                <a:spLocks noGrp="1"/>
              </p:cNvSpPr>
              <p:nvPr>
                <p:ph idx="1"/>
              </p:nvPr>
            </p:nvSpPr>
            <p:spPr/>
            <p:txBody>
              <a:bodyPr/>
              <a:lstStyle/>
              <a:p>
                <a:r>
                  <a:rPr lang="en-GB" dirty="0"/>
                  <a:t>The weight force mg acting on the aeroplane may be resolved into components acting in each of the three aeroplane axes. When the aeroplane is disturbed these components will vary according to the perturbations in attitude, thereby making a contribution to the disturbed motion. Thus, the gravitational contribution to equations 23 is obtained by resolving the aeroplane weight into the disturbed body axes. Since the origin of the aeroplane body axes is coincident with the cg there is no weight moment about any o the axes, therefore</a:t>
                </a:r>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𝑔</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𝑔</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𝑔</m:t>
                        </m:r>
                      </m:sub>
                    </m:sSub>
                    <m:r>
                      <a:rPr lang="en-GB" i="1">
                        <a:latin typeface="Cambria Math" panose="02040503050406030204" pitchFamily="18" charset="0"/>
                      </a:rPr>
                      <m:t>=0</m:t>
                    </m:r>
                  </m:oMath>
                </a14:m>
                <a:r>
                  <a:rPr lang="en-GB" dirty="0"/>
                  <a:t>  				….24</a:t>
                </a:r>
                <a:endParaRPr lang="en-US" dirty="0"/>
              </a:p>
            </p:txBody>
          </p:sp>
        </mc:Choice>
        <mc:Fallback xmlns="">
          <p:sp>
            <p:nvSpPr>
              <p:cNvPr id="3" name="Content Placeholder 2">
                <a:extLst>
                  <a:ext uri="{FF2B5EF4-FFF2-40B4-BE49-F238E27FC236}">
                    <a16:creationId xmlns:a16="http://schemas.microsoft.com/office/drawing/2014/main" id="{6D69A9D0-5D6A-4422-8DA8-6A681222487F}"/>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295383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26F01F1-9C9E-4EE6-8025-6B05FAD418D2}"/>
              </a:ext>
            </a:extLst>
          </p:cNvPr>
          <p:cNvSpPr>
            <a:spLocks noGrp="1"/>
          </p:cNvSpPr>
          <p:nvPr>
            <p:ph idx="1"/>
          </p:nvPr>
        </p:nvSpPr>
        <p:spPr>
          <a:xfrm>
            <a:off x="469232" y="478088"/>
            <a:ext cx="10515600" cy="4351338"/>
          </a:xfrm>
        </p:spPr>
        <p:txBody>
          <a:bodyPr/>
          <a:lstStyle/>
          <a:p>
            <a:r>
              <a:rPr lang="en-GB" dirty="0"/>
              <a:t>Figure 7: Steady state weight components in the plane of symmetry </a:t>
            </a:r>
            <a:endParaRPr lang="en-US" dirty="0"/>
          </a:p>
          <a:p>
            <a:endParaRPr lang="en-US" dirty="0"/>
          </a:p>
        </p:txBody>
      </p:sp>
      <p:pic>
        <p:nvPicPr>
          <p:cNvPr id="4" name="Picture 3" descr="scan0012">
            <a:extLst>
              <a:ext uri="{FF2B5EF4-FFF2-40B4-BE49-F238E27FC236}">
                <a16:creationId xmlns="" xmlns:a16="http://schemas.microsoft.com/office/drawing/2014/main" id="{F593A424-35BE-4811-BE61-18FEDD74D88D}"/>
              </a:ext>
            </a:extLst>
          </p:cNvPr>
          <p:cNvPicPr/>
          <p:nvPr/>
        </p:nvPicPr>
        <p:blipFill>
          <a:blip r:embed="rId2"/>
          <a:srcRect b="12195"/>
          <a:stretch>
            <a:fillRect/>
          </a:stretch>
        </p:blipFill>
        <p:spPr bwMode="auto">
          <a:xfrm>
            <a:off x="804195" y="1185595"/>
            <a:ext cx="10515600" cy="5194317"/>
          </a:xfrm>
          <a:prstGeom prst="rect">
            <a:avLst/>
          </a:prstGeom>
          <a:noFill/>
          <a:ln w="9525">
            <a:noFill/>
            <a:miter lim="800000"/>
            <a:headEnd/>
            <a:tailEnd/>
          </a:ln>
        </p:spPr>
      </p:pic>
    </p:spTree>
    <p:extLst>
      <p:ext uri="{BB962C8B-B14F-4D97-AF65-F5344CB8AC3E}">
        <p14:creationId xmlns:p14="http://schemas.microsoft.com/office/powerpoint/2010/main" val="3942998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ECA494F-BBBB-4B06-8F37-06873558AF14}"/>
                  </a:ext>
                </a:extLst>
              </p:cNvPr>
              <p:cNvSpPr>
                <a:spLocks noGrp="1"/>
              </p:cNvSpPr>
              <p:nvPr>
                <p:ph idx="1"/>
              </p:nvPr>
            </p:nvSpPr>
            <p:spPr>
              <a:xfrm>
                <a:off x="838200" y="657726"/>
                <a:ext cx="10515600" cy="5519237"/>
              </a:xfrm>
            </p:spPr>
            <p:txBody>
              <a:bodyPr>
                <a:normAutofit/>
              </a:bodyPr>
              <a:lstStyle/>
              <a:p>
                <a:r>
                  <a:rPr lang="en-GB" dirty="0"/>
                  <a:t>Since the aeroplane is flying wings level in the initial symmetric flight condition, the components of weight only appear in the plane of symmetry as shown in figure 7. Thus, in the steady state the components of weight resolved into aeroplane axes are</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𝑔𝑒</m:t>
                                </m:r>
                              </m:sub>
                            </m:sSub>
                          </m:e>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𝑔𝑒</m:t>
                                </m:r>
                              </m:sub>
                            </m:sSub>
                          </m:e>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𝑔𝑒</m:t>
                                </m:r>
                              </m:sub>
                            </m:sSub>
                          </m:e>
                        </m:eqArr>
                      </m:e>
                    </m:d>
                  </m:oMath>
                </a14:m>
                <a:r>
                  <a:rPr lang="en-GB" dirty="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m:t>
                            </m:r>
                            <m:r>
                              <a:rPr lang="en-GB" i="1">
                                <a:latin typeface="Cambria Math" panose="02040503050406030204" pitchFamily="18" charset="0"/>
                              </a:rPr>
                              <m:t>𝑚𝑔</m:t>
                            </m:r>
                            <m:func>
                              <m:funcPr>
                                <m:ctrlPr>
                                  <a:rPr lang="en-US" i="1">
                                    <a:latin typeface="Cambria Math" panose="02040503050406030204" pitchFamily="18" charset="0"/>
                                  </a:rPr>
                                </m:ctrlPr>
                              </m:funcPr>
                              <m:fName>
                                <m:r>
                                  <a:rPr lang="en-GB" i="1">
                                    <a:latin typeface="Cambria Math" panose="02040503050406030204" pitchFamily="18" charset="0"/>
                                  </a:rPr>
                                  <m:t>𝑠𝑖𝑛</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e>
                          <m:e>
                            <m:r>
                              <a:rPr lang="en-GB" i="1">
                                <a:latin typeface="Cambria Math" panose="02040503050406030204" pitchFamily="18" charset="0"/>
                              </a:rPr>
                              <m:t>0</m:t>
                            </m:r>
                          </m:e>
                          <m:e>
                            <m:r>
                              <a:rPr lang="en-GB" i="1">
                                <a:latin typeface="Cambria Math" panose="02040503050406030204" pitchFamily="18" charset="0"/>
                              </a:rPr>
                              <m:t>𝑚𝑔</m:t>
                            </m:r>
                            <m:func>
                              <m:funcPr>
                                <m:ctrlPr>
                                  <a:rPr lang="en-US" i="1">
                                    <a:latin typeface="Cambria Math" panose="02040503050406030204" pitchFamily="18" charset="0"/>
                                  </a:rPr>
                                </m:ctrlPr>
                              </m:funcPr>
                              <m:fName>
                                <m:r>
                                  <a:rPr lang="en-GB" i="1">
                                    <a:latin typeface="Cambria Math" panose="02040503050406030204" pitchFamily="18" charset="0"/>
                                  </a:rPr>
                                  <m:t>𝑐𝑜𝑠</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e>
                        </m:eqArr>
                      </m:e>
                    </m:d>
                  </m:oMath>
                </a14:m>
                <a:r>
                  <a:rPr lang="en-GB" dirty="0"/>
                  <a:t>					…25</a:t>
                </a:r>
                <a:endParaRPr lang="en-US" dirty="0"/>
              </a:p>
              <a:p>
                <a:r>
                  <a:rPr lang="en-GB" dirty="0"/>
                  <a:t> </a:t>
                </a:r>
                <a:endParaRPr lang="en-US" dirty="0"/>
              </a:p>
              <a:p>
                <a:r>
                  <a:rPr lang="en-GB" dirty="0"/>
                  <a:t>During the disturbance the aeroplane attitude perturbation is </a:t>
                </a:r>
                <a14:m>
                  <m:oMath xmlns:m="http://schemas.openxmlformats.org/officeDocument/2006/math">
                    <m:d>
                      <m:dPr>
                        <m:ctrlPr>
                          <a:rPr lang="en-US" i="1">
                            <a:latin typeface="Cambria Math" panose="02040503050406030204" pitchFamily="18" charset="0"/>
                          </a:rPr>
                        </m:ctrlPr>
                      </m:dPr>
                      <m:e>
                        <m:r>
                          <a:rPr lang="en-GB" i="1">
                            <a:latin typeface="Cambria Math" panose="02040503050406030204" pitchFamily="18" charset="0"/>
                          </a:rPr>
                          <m:t>𝜑</m:t>
                        </m:r>
                        <m:r>
                          <a:rPr lang="en-GB" i="1">
                            <a:latin typeface="Cambria Math" panose="02040503050406030204" pitchFamily="18" charset="0"/>
                          </a:rPr>
                          <m:t>,</m:t>
                        </m:r>
                        <m:r>
                          <a:rPr lang="en-GB" i="1">
                            <a:latin typeface="Cambria Math" panose="02040503050406030204" pitchFamily="18" charset="0"/>
                          </a:rPr>
                          <m:t>𝜃</m:t>
                        </m:r>
                        <m:r>
                          <a:rPr lang="en-GB" i="1">
                            <a:latin typeface="Cambria Math" panose="02040503050406030204" pitchFamily="18" charset="0"/>
                          </a:rPr>
                          <m:t>,</m:t>
                        </m:r>
                        <m:r>
                          <a:rPr lang="en-GB" i="1">
                            <a:latin typeface="Cambria Math" panose="02040503050406030204" pitchFamily="18" charset="0"/>
                          </a:rPr>
                          <m:t>𝜓</m:t>
                        </m:r>
                      </m:e>
                    </m:d>
                  </m:oMath>
                </a14:m>
                <a:r>
                  <a:rPr lang="en-GB" dirty="0"/>
                  <a:t> and the components of weight in the disturb aeroplane axes may be derived with the aid of the transformation equation 11.</a:t>
                </a:r>
                <a:endParaRPr lang="en-US" dirty="0"/>
              </a:p>
            </p:txBody>
          </p:sp>
        </mc:Choice>
        <mc:Fallback xmlns="">
          <p:sp>
            <p:nvSpPr>
              <p:cNvPr id="3" name="Content Placeholder 2">
                <a:extLst>
                  <a:ext uri="{FF2B5EF4-FFF2-40B4-BE49-F238E27FC236}">
                    <a16:creationId xmlns:a16="http://schemas.microsoft.com/office/drawing/2014/main" id="{8ECA494F-BBBB-4B06-8F37-06873558AF14}"/>
                  </a:ext>
                </a:extLst>
              </p:cNvPr>
              <p:cNvSpPr>
                <a:spLocks noGrp="1" noRot="1" noChangeAspect="1" noMove="1" noResize="1" noEditPoints="1" noAdjustHandles="1" noChangeArrowheads="1" noChangeShapeType="1" noTextEdit="1"/>
              </p:cNvSpPr>
              <p:nvPr>
                <p:ph idx="1"/>
              </p:nvPr>
            </p:nvSpPr>
            <p:spPr>
              <a:xfrm>
                <a:off x="838200" y="657726"/>
                <a:ext cx="10515600" cy="5519237"/>
              </a:xfrm>
              <a:blipFill>
                <a:blip r:embed="rId2"/>
                <a:stretch>
                  <a:fillRect l="-1043" t="-1878" r="-1333"/>
                </a:stretch>
              </a:blipFill>
            </p:spPr>
            <p:txBody>
              <a:bodyPr/>
              <a:lstStyle/>
              <a:p>
                <a:r>
                  <a:rPr lang="en-US">
                    <a:noFill/>
                  </a:rPr>
                  <a:t> </a:t>
                </a:r>
              </a:p>
            </p:txBody>
          </p:sp>
        </mc:Fallback>
      </mc:AlternateContent>
    </p:spTree>
    <p:extLst>
      <p:ext uri="{BB962C8B-B14F-4D97-AF65-F5344CB8AC3E}">
        <p14:creationId xmlns:p14="http://schemas.microsoft.com/office/powerpoint/2010/main" val="4139799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F223E2F-CB10-4E0C-B2CA-956B523E5D1A}"/>
                  </a:ext>
                </a:extLst>
              </p:cNvPr>
              <p:cNvSpPr>
                <a:spLocks noGrp="1"/>
              </p:cNvSpPr>
              <p:nvPr>
                <p:ph idx="1"/>
              </p:nvPr>
            </p:nvSpPr>
            <p:spPr>
              <a:xfrm>
                <a:off x="838200" y="417094"/>
                <a:ext cx="11016916" cy="6272463"/>
              </a:xfrm>
            </p:spPr>
            <p:txBody>
              <a:bodyPr>
                <a:normAutofit/>
              </a:bodyPr>
              <a:lstStyle/>
              <a:p>
                <a:r>
                  <a:rPr lang="en-GB" dirty="0"/>
                  <a:t>During the disturbance the aeroplane attitude perturbation is </a:t>
                </a:r>
                <a14:m>
                  <m:oMath xmlns:m="http://schemas.openxmlformats.org/officeDocument/2006/math">
                    <m:d>
                      <m:dPr>
                        <m:ctrlPr>
                          <a:rPr lang="en-US" i="1">
                            <a:latin typeface="Cambria Math" panose="02040503050406030204" pitchFamily="18" charset="0"/>
                          </a:rPr>
                        </m:ctrlPr>
                      </m:dPr>
                      <m:e>
                        <m:r>
                          <a:rPr lang="en-GB" i="1">
                            <a:latin typeface="Cambria Math" panose="02040503050406030204" pitchFamily="18" charset="0"/>
                          </a:rPr>
                          <m:t>𝜑</m:t>
                        </m:r>
                        <m:r>
                          <a:rPr lang="en-GB" i="1">
                            <a:latin typeface="Cambria Math" panose="02040503050406030204" pitchFamily="18" charset="0"/>
                          </a:rPr>
                          <m:t>,</m:t>
                        </m:r>
                        <m:r>
                          <a:rPr lang="en-GB" i="1">
                            <a:latin typeface="Cambria Math" panose="02040503050406030204" pitchFamily="18" charset="0"/>
                          </a:rPr>
                          <m:t>𝜃</m:t>
                        </m:r>
                        <m:r>
                          <a:rPr lang="en-GB" i="1">
                            <a:latin typeface="Cambria Math" panose="02040503050406030204" pitchFamily="18" charset="0"/>
                          </a:rPr>
                          <m:t>,</m:t>
                        </m:r>
                        <m:r>
                          <a:rPr lang="en-GB" i="1">
                            <a:latin typeface="Cambria Math" panose="02040503050406030204" pitchFamily="18" charset="0"/>
                          </a:rPr>
                          <m:t>𝜓</m:t>
                        </m:r>
                      </m:e>
                    </m:d>
                  </m:oMath>
                </a14:m>
                <a:r>
                  <a:rPr lang="en-GB" dirty="0"/>
                  <a:t> and the components of weight in the disturb aeroplane axes may be derived with the aid of the transformation equation 11. By definition, the angular perturbations are small, small angles approximations may be used may be used in the direction cosine matrix to give the relationship</a:t>
                </a:r>
              </a:p>
              <a:p>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GB" i="1" smtClean="0">
                                    <a:latin typeface="Cambria Math" panose="02040503050406030204" pitchFamily="18" charset="0"/>
                                  </a:rPr>
                                  <m:t>𝑋</m:t>
                                </m:r>
                              </m:e>
                              <m:sub>
                                <m:r>
                                  <a:rPr lang="en-GB" i="1">
                                    <a:latin typeface="Cambria Math" panose="02040503050406030204" pitchFamily="18" charset="0"/>
                                  </a:rPr>
                                  <m:t>𝑔</m:t>
                                </m:r>
                              </m:sub>
                            </m:sSub>
                          </m:e>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𝑔</m:t>
                                </m:r>
                              </m:sub>
                            </m:sSub>
                          </m:e>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𝑔</m:t>
                                </m:r>
                              </m:sub>
                            </m:sSub>
                          </m:e>
                        </m:eqArr>
                      </m:e>
                    </m:d>
                    <m:r>
                      <a:rPr lang="en-GB"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1</m:t>
                            </m:r>
                            <m:r>
                              <m:rPr>
                                <m:nor/>
                              </m:rPr>
                              <a:rPr lang="en-GB"/>
                              <m:t>            </m:t>
                            </m:r>
                            <m:r>
                              <a:rPr lang="en-GB" i="1">
                                <a:latin typeface="Cambria Math" panose="02040503050406030204" pitchFamily="18" charset="0"/>
                              </a:rPr>
                              <m:t>𝜓</m:t>
                            </m:r>
                            <m:r>
                              <m:rPr>
                                <m:nor/>
                              </m:rPr>
                              <a:rPr lang="en-GB"/>
                              <m:t>        </m:t>
                            </m:r>
                            <m:r>
                              <m:rPr>
                                <m:nor/>
                              </m:rPr>
                              <a:rPr lang="en-GB" i="1"/>
                              <m:t>−</m:t>
                            </m:r>
                            <m:r>
                              <a:rPr lang="en-GB" i="1">
                                <a:latin typeface="Cambria Math" panose="02040503050406030204" pitchFamily="18" charset="0"/>
                              </a:rPr>
                              <m:t>𝜃</m:t>
                            </m:r>
                          </m:e>
                          <m:e>
                            <m:r>
                              <a:rPr lang="en-GB" i="1">
                                <a:latin typeface="Cambria Math" panose="02040503050406030204" pitchFamily="18" charset="0"/>
                              </a:rPr>
                              <m:t>−</m:t>
                            </m:r>
                            <m:r>
                              <a:rPr lang="en-GB" i="1">
                                <a:latin typeface="Cambria Math" panose="02040503050406030204" pitchFamily="18" charset="0"/>
                              </a:rPr>
                              <m:t>𝜓</m:t>
                            </m:r>
                            <m:r>
                              <m:rPr>
                                <m:nor/>
                              </m:rPr>
                              <a:rPr lang="en-GB"/>
                              <m:t>        1            </m:t>
                            </m:r>
                            <m:r>
                              <a:rPr lang="en-GB" i="1">
                                <a:latin typeface="Cambria Math" panose="02040503050406030204" pitchFamily="18" charset="0"/>
                              </a:rPr>
                              <m:t>𝜑</m:t>
                            </m:r>
                          </m:e>
                          <m:e>
                            <m:r>
                              <a:rPr lang="en-GB" i="1">
                                <a:latin typeface="Cambria Math" panose="02040503050406030204" pitchFamily="18" charset="0"/>
                              </a:rPr>
                              <m:t>𝜃</m:t>
                            </m:r>
                            <m:r>
                              <m:rPr>
                                <m:nor/>
                              </m:rPr>
                              <a:rPr lang="en-GB"/>
                              <m:t>          </m:t>
                            </m:r>
                            <m:r>
                              <m:rPr>
                                <m:nor/>
                              </m:rPr>
                              <a:rPr lang="en-GB" i="1"/>
                              <m:t>−</m:t>
                            </m:r>
                            <m:r>
                              <a:rPr lang="en-GB" i="1">
                                <a:latin typeface="Cambria Math" panose="02040503050406030204" pitchFamily="18" charset="0"/>
                              </a:rPr>
                              <m:t>𝜑</m:t>
                            </m:r>
                            <m:r>
                              <m:rPr>
                                <m:nor/>
                              </m:rPr>
                              <a:rPr lang="en-GB"/>
                              <m:t>           1</m:t>
                            </m:r>
                          </m:e>
                        </m:eqArr>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𝑔𝑒</m:t>
                                </m:r>
                              </m:sub>
                            </m:sSub>
                          </m:e>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𝑔𝑒</m:t>
                                </m:r>
                              </m:sub>
                            </m:sSub>
                          </m:e>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𝑔𝑒</m:t>
                                </m:r>
                              </m:sub>
                            </m:sSub>
                          </m:e>
                        </m:eqArr>
                      </m:e>
                    </m:d>
                  </m:oMath>
                </a14:m>
                <a:endParaRPr lang="en-US" i="1" dirty="0"/>
              </a:p>
              <a:p>
                <a:pPr marL="0" indent="0">
                  <a:buNone/>
                </a:pPr>
                <a:endParaRPr lang="en-GB" i="1" dirty="0"/>
              </a:p>
              <a:p>
                <a:pPr marL="0" indent="0">
                  <a:buNone/>
                </a:pPr>
                <a14:m>
                  <m:oMath xmlns:m="http://schemas.openxmlformats.org/officeDocument/2006/math">
                    <m:r>
                      <a:rPr lang="en-GB"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1</m:t>
                            </m:r>
                            <m:r>
                              <m:rPr>
                                <m:nor/>
                              </m:rPr>
                              <a:rPr lang="en-GB"/>
                              <m:t>             </m:t>
                            </m:r>
                            <m:r>
                              <a:rPr lang="en-GB" i="1">
                                <a:latin typeface="Cambria Math" panose="02040503050406030204" pitchFamily="18" charset="0"/>
                              </a:rPr>
                              <m:t>𝜓</m:t>
                            </m:r>
                            <m:r>
                              <m:rPr>
                                <m:nor/>
                              </m:rPr>
                              <a:rPr lang="en-GB"/>
                              <m:t>       </m:t>
                            </m:r>
                            <m:r>
                              <m:rPr>
                                <m:nor/>
                              </m:rPr>
                              <a:rPr lang="en-GB" i="1"/>
                              <m:t>−</m:t>
                            </m:r>
                            <m:r>
                              <a:rPr lang="en-GB" i="1">
                                <a:latin typeface="Cambria Math" panose="02040503050406030204" pitchFamily="18" charset="0"/>
                              </a:rPr>
                              <m:t>𝜃</m:t>
                            </m:r>
                          </m:e>
                          <m:e>
                            <m:r>
                              <a:rPr lang="en-GB" i="1">
                                <a:latin typeface="Cambria Math" panose="02040503050406030204" pitchFamily="18" charset="0"/>
                              </a:rPr>
                              <m:t>−</m:t>
                            </m:r>
                            <m:r>
                              <a:rPr lang="en-GB" i="1">
                                <a:latin typeface="Cambria Math" panose="02040503050406030204" pitchFamily="18" charset="0"/>
                              </a:rPr>
                              <m:t>𝜓</m:t>
                            </m:r>
                            <m:r>
                              <m:rPr>
                                <m:nor/>
                              </m:rPr>
                              <a:rPr lang="en-GB"/>
                              <m:t>        1            </m:t>
                            </m:r>
                            <m:r>
                              <a:rPr lang="en-GB" i="1">
                                <a:latin typeface="Cambria Math" panose="02040503050406030204" pitchFamily="18" charset="0"/>
                              </a:rPr>
                              <m:t>𝜑</m:t>
                            </m:r>
                          </m:e>
                          <m:e>
                            <m:r>
                              <a:rPr lang="en-GB" i="1">
                                <a:latin typeface="Cambria Math" panose="02040503050406030204" pitchFamily="18" charset="0"/>
                              </a:rPr>
                              <m:t>𝜃</m:t>
                            </m:r>
                            <m:r>
                              <m:rPr>
                                <m:nor/>
                              </m:rPr>
                              <a:rPr lang="en-GB"/>
                              <m:t>          </m:t>
                            </m:r>
                            <m:r>
                              <m:rPr>
                                <m:nor/>
                              </m:rPr>
                              <a:rPr lang="en-GB" i="1"/>
                              <m:t>−</m:t>
                            </m:r>
                            <m:r>
                              <a:rPr lang="en-GB" i="1">
                                <a:latin typeface="Cambria Math" panose="02040503050406030204" pitchFamily="18" charset="0"/>
                              </a:rPr>
                              <m:t>𝜑</m:t>
                            </m:r>
                            <m:r>
                              <m:rPr>
                                <m:nor/>
                              </m:rPr>
                              <a:rPr lang="en-GB"/>
                              <m:t>            1</m:t>
                            </m:r>
                          </m:e>
                        </m:eqArr>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m:t>
                            </m:r>
                            <m:r>
                              <a:rPr lang="en-GB" i="1">
                                <a:latin typeface="Cambria Math" panose="02040503050406030204" pitchFamily="18" charset="0"/>
                              </a:rPr>
                              <m:t>𝑚𝑔</m:t>
                            </m:r>
                            <m:func>
                              <m:funcPr>
                                <m:ctrlPr>
                                  <a:rPr lang="en-US" i="1">
                                    <a:latin typeface="Cambria Math" panose="02040503050406030204" pitchFamily="18" charset="0"/>
                                  </a:rPr>
                                </m:ctrlPr>
                              </m:funcPr>
                              <m:fName>
                                <m:r>
                                  <a:rPr lang="en-GB" i="1">
                                    <a:latin typeface="Cambria Math" panose="02040503050406030204" pitchFamily="18" charset="0"/>
                                  </a:rPr>
                                  <m:t>𝑠𝑖𝑛</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e>
                          <m:e>
                            <m:r>
                              <a:rPr lang="en-GB" i="1">
                                <a:latin typeface="Cambria Math" panose="02040503050406030204" pitchFamily="18" charset="0"/>
                              </a:rPr>
                              <m:t>0</m:t>
                            </m:r>
                          </m:e>
                          <m:e>
                            <m:r>
                              <a:rPr lang="en-GB" i="1">
                                <a:latin typeface="Cambria Math" panose="02040503050406030204" pitchFamily="18" charset="0"/>
                              </a:rPr>
                              <m:t>𝑚𝑔</m:t>
                            </m:r>
                            <m:func>
                              <m:funcPr>
                                <m:ctrlPr>
                                  <a:rPr lang="en-US" i="1">
                                    <a:latin typeface="Cambria Math" panose="02040503050406030204" pitchFamily="18" charset="0"/>
                                  </a:rPr>
                                </m:ctrlPr>
                              </m:funcPr>
                              <m:fName>
                                <m:r>
                                  <a:rPr lang="en-GB" i="1">
                                    <a:latin typeface="Cambria Math" panose="02040503050406030204" pitchFamily="18" charset="0"/>
                                  </a:rPr>
                                  <m:t>𝑐𝑜𝑠</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e>
                        </m:eqArr>
                      </m:e>
                    </m:d>
                  </m:oMath>
                </a14:m>
                <a:r>
                  <a:rPr lang="en-GB" dirty="0"/>
                  <a:t>			26</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F223E2F-CB10-4E0C-B2CA-956B523E5D1A}"/>
                  </a:ext>
                </a:extLst>
              </p:cNvPr>
              <p:cNvSpPr>
                <a:spLocks noGrp="1" noRot="1" noChangeAspect="1" noMove="1" noResize="1" noEditPoints="1" noAdjustHandles="1" noChangeArrowheads="1" noChangeShapeType="1" noTextEdit="1"/>
              </p:cNvSpPr>
              <p:nvPr>
                <p:ph idx="1"/>
              </p:nvPr>
            </p:nvSpPr>
            <p:spPr>
              <a:xfrm>
                <a:off x="838200" y="417094"/>
                <a:ext cx="11016916" cy="6272463"/>
              </a:xfrm>
              <a:blipFill>
                <a:blip r:embed="rId2"/>
                <a:stretch>
                  <a:fillRect l="-996" t="-1555" r="-1328"/>
                </a:stretch>
              </a:blipFill>
            </p:spPr>
            <p:txBody>
              <a:bodyPr/>
              <a:lstStyle/>
              <a:p>
                <a:r>
                  <a:rPr lang="en-US">
                    <a:noFill/>
                  </a:rPr>
                  <a:t> </a:t>
                </a:r>
              </a:p>
            </p:txBody>
          </p:sp>
        </mc:Fallback>
      </mc:AlternateContent>
    </p:spTree>
    <p:extLst>
      <p:ext uri="{BB962C8B-B14F-4D97-AF65-F5344CB8AC3E}">
        <p14:creationId xmlns:p14="http://schemas.microsoft.com/office/powerpoint/2010/main" val="2147215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391784C-2545-4BAE-AAB7-EDDE1BEEE2E5}"/>
                  </a:ext>
                </a:extLst>
              </p:cNvPr>
              <p:cNvSpPr>
                <a:spLocks noGrp="1"/>
              </p:cNvSpPr>
              <p:nvPr>
                <p:ph idx="1"/>
              </p:nvPr>
            </p:nvSpPr>
            <p:spPr/>
            <p:txBody>
              <a:bodyPr/>
              <a:lstStyle/>
              <a:p>
                <a:r>
                  <a:rPr lang="en-GB" dirty="0"/>
                  <a:t>Again, the products of small quantities have been neglected on the grounds that they are insignificant small. Thus, the gravitational force components in the small perturbation are given by </a:t>
                </a:r>
              </a:p>
              <a:p>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𝑔</m:t>
                                </m:r>
                              </m:sub>
                            </m:sSub>
                            <m:r>
                              <a:rPr lang="en-GB" i="1">
                                <a:latin typeface="Cambria Math" panose="02040503050406030204" pitchFamily="18" charset="0"/>
                              </a:rPr>
                              <m:t>=−</m:t>
                            </m:r>
                            <m:r>
                              <a:rPr lang="en-GB" i="1">
                                <a:latin typeface="Cambria Math" panose="02040503050406030204" pitchFamily="18" charset="0"/>
                              </a:rPr>
                              <m:t>𝑚𝑔</m:t>
                            </m:r>
                            <m:func>
                              <m:funcPr>
                                <m:ctrlPr>
                                  <a:rPr lang="en-US" i="1">
                                    <a:latin typeface="Cambria Math" panose="02040503050406030204" pitchFamily="18" charset="0"/>
                                  </a:rPr>
                                </m:ctrlPr>
                              </m:funcPr>
                              <m:fName>
                                <m:r>
                                  <a:rPr lang="en-GB" i="1">
                                    <a:latin typeface="Cambria Math" panose="02040503050406030204" pitchFamily="18" charset="0"/>
                                  </a:rPr>
                                  <m:t>𝑠𝑖𝑛</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r>
                              <a:rPr lang="en-GB" i="1">
                                <a:latin typeface="Cambria Math" panose="02040503050406030204" pitchFamily="18" charset="0"/>
                              </a:rPr>
                              <m:t>−</m:t>
                            </m:r>
                            <m:r>
                              <a:rPr lang="en-GB" i="1">
                                <a:latin typeface="Cambria Math" panose="02040503050406030204" pitchFamily="18" charset="0"/>
                              </a:rPr>
                              <m:t>𝑚𝑔</m:t>
                            </m:r>
                            <m:func>
                              <m:funcPr>
                                <m:ctrlPr>
                                  <a:rPr lang="en-US" i="1">
                                    <a:latin typeface="Cambria Math" panose="02040503050406030204" pitchFamily="18" charset="0"/>
                                  </a:rPr>
                                </m:ctrlPr>
                              </m:funcPr>
                              <m:fName>
                                <m:r>
                                  <a:rPr lang="en-GB" i="1">
                                    <a:latin typeface="Cambria Math" panose="02040503050406030204" pitchFamily="18" charset="0"/>
                                  </a:rPr>
                                  <m:t>𝑐𝑜𝑠</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e>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𝑔</m:t>
                                </m:r>
                              </m:sub>
                            </m:sSub>
                            <m:r>
                              <a:rPr lang="en-GB" i="1">
                                <a:latin typeface="Cambria Math" panose="02040503050406030204" pitchFamily="18" charset="0"/>
                              </a:rPr>
                              <m:t>=</m:t>
                            </m:r>
                            <m:r>
                              <a:rPr lang="en-GB" i="1">
                                <a:latin typeface="Cambria Math" panose="02040503050406030204" pitchFamily="18" charset="0"/>
                              </a:rPr>
                              <m:t>𝑚𝑔</m:t>
                            </m:r>
                            <m:r>
                              <a:rPr lang="en-GB" i="1">
                                <a:latin typeface="Cambria Math" panose="02040503050406030204" pitchFamily="18" charset="0"/>
                              </a:rPr>
                              <m:t>𝜓</m:t>
                            </m:r>
                            <m:func>
                              <m:funcPr>
                                <m:ctrlPr>
                                  <a:rPr lang="en-US" i="1">
                                    <a:latin typeface="Cambria Math" panose="02040503050406030204" pitchFamily="18" charset="0"/>
                                  </a:rPr>
                                </m:ctrlPr>
                              </m:funcPr>
                              <m:fName>
                                <m:r>
                                  <a:rPr lang="en-GB" i="1">
                                    <a:latin typeface="Cambria Math" panose="02040503050406030204" pitchFamily="18" charset="0"/>
                                  </a:rPr>
                                  <m:t>𝑠𝑖𝑛</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r>
                              <a:rPr lang="en-GB" i="1">
                                <a:latin typeface="Cambria Math" panose="02040503050406030204" pitchFamily="18" charset="0"/>
                              </a:rPr>
                              <m:t>+</m:t>
                            </m:r>
                            <m:r>
                              <a:rPr lang="en-GB" i="1">
                                <a:latin typeface="Cambria Math" panose="02040503050406030204" pitchFamily="18" charset="0"/>
                              </a:rPr>
                              <m:t>𝑚𝑔</m:t>
                            </m:r>
                            <m:func>
                              <m:funcPr>
                                <m:ctrlPr>
                                  <a:rPr lang="en-US" i="1">
                                    <a:latin typeface="Cambria Math" panose="02040503050406030204" pitchFamily="18" charset="0"/>
                                  </a:rPr>
                                </m:ctrlPr>
                              </m:funcPr>
                              <m:fName>
                                <m:r>
                                  <a:rPr lang="en-GB" i="1">
                                    <a:latin typeface="Cambria Math" panose="02040503050406030204" pitchFamily="18" charset="0"/>
                                  </a:rPr>
                                  <m:t>𝑐𝑜𝑠</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e>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𝑔</m:t>
                                </m:r>
                              </m:sub>
                            </m:sSub>
                            <m:r>
                              <a:rPr lang="en-GB" i="1">
                                <a:latin typeface="Cambria Math" panose="02040503050406030204" pitchFamily="18" charset="0"/>
                              </a:rPr>
                              <m:t>=</m:t>
                            </m:r>
                            <m:r>
                              <a:rPr lang="en-GB" i="1">
                                <a:latin typeface="Cambria Math" panose="02040503050406030204" pitchFamily="18" charset="0"/>
                              </a:rPr>
                              <m:t>𝑚𝑔</m:t>
                            </m:r>
                            <m:func>
                              <m:funcPr>
                                <m:ctrlPr>
                                  <a:rPr lang="en-US" i="1">
                                    <a:latin typeface="Cambria Math" panose="02040503050406030204" pitchFamily="18" charset="0"/>
                                  </a:rPr>
                                </m:ctrlPr>
                              </m:funcPr>
                              <m:fName>
                                <m:r>
                                  <a:rPr lang="en-GB" i="1">
                                    <a:latin typeface="Cambria Math" panose="02040503050406030204" pitchFamily="18" charset="0"/>
                                  </a:rPr>
                                  <m:t>𝑐𝑜𝑠</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r>
                              <a:rPr lang="en-GB" i="1">
                                <a:latin typeface="Cambria Math" panose="02040503050406030204" pitchFamily="18" charset="0"/>
                              </a:rPr>
                              <m:t>−</m:t>
                            </m:r>
                            <m:r>
                              <a:rPr lang="en-GB" i="1">
                                <a:latin typeface="Cambria Math" panose="02040503050406030204" pitchFamily="18" charset="0"/>
                              </a:rPr>
                              <m:t>𝑚𝑔</m:t>
                            </m:r>
                            <m:func>
                              <m:funcPr>
                                <m:ctrlPr>
                                  <a:rPr lang="en-US" i="1">
                                    <a:latin typeface="Cambria Math" panose="02040503050406030204" pitchFamily="18" charset="0"/>
                                  </a:rPr>
                                </m:ctrlPr>
                              </m:funcPr>
                              <m:fName>
                                <m:r>
                                  <a:rPr lang="en-GB" i="1">
                                    <a:latin typeface="Cambria Math" panose="02040503050406030204" pitchFamily="18" charset="0"/>
                                  </a:rPr>
                                  <m:t>𝑠𝑖𝑛</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e>
                        </m:eqArr>
                      </m:e>
                    </m:d>
                  </m:oMath>
                </a14:m>
                <a:r>
                  <a:rPr lang="en-GB" dirty="0"/>
                  <a:t>				…27</a:t>
                </a:r>
                <a:endParaRPr lang="en-US" dirty="0"/>
              </a:p>
              <a:p>
                <a:endParaRPr lang="en-US" dirty="0"/>
              </a:p>
            </p:txBody>
          </p:sp>
        </mc:Choice>
        <mc:Fallback xmlns="">
          <p:sp>
            <p:nvSpPr>
              <p:cNvPr id="3" name="Content Placeholder 2">
                <a:extLst>
                  <a:ext uri="{FF2B5EF4-FFF2-40B4-BE49-F238E27FC236}">
                    <a16:creationId xmlns:a16="http://schemas.microsoft.com/office/drawing/2014/main" id="{9391784C-2545-4BAE-AAB7-EDDE1BEEE2E5}"/>
                  </a:ext>
                </a:extLst>
              </p:cNvPr>
              <p:cNvSpPr>
                <a:spLocks noGrp="1" noRot="1" noChangeAspect="1" noMove="1" noResize="1" noEditPoints="1" noAdjustHandles="1" noChangeArrowheads="1" noChangeShapeType="1" noTextEdit="1"/>
              </p:cNvSpPr>
              <p:nvPr>
                <p:ph idx="1"/>
              </p:nvPr>
            </p:nvSpPr>
            <p:spPr>
              <a:blipFill>
                <a:blip r:embed="rId2"/>
                <a:stretch>
                  <a:fillRect l="-1043" t="-2241" r="-638"/>
                </a:stretch>
              </a:blipFill>
            </p:spPr>
            <p:txBody>
              <a:bodyPr/>
              <a:lstStyle/>
              <a:p>
                <a:r>
                  <a:rPr lang="en-US">
                    <a:noFill/>
                  </a:rPr>
                  <a:t> </a:t>
                </a:r>
              </a:p>
            </p:txBody>
          </p:sp>
        </mc:Fallback>
      </mc:AlternateContent>
    </p:spTree>
    <p:extLst>
      <p:ext uri="{BB962C8B-B14F-4D97-AF65-F5344CB8AC3E}">
        <p14:creationId xmlns:p14="http://schemas.microsoft.com/office/powerpoint/2010/main" val="206597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B41AC24-28D5-41C5-8684-5BE1F9533E3D}"/>
              </a:ext>
            </a:extLst>
          </p:cNvPr>
          <p:cNvSpPr>
            <a:spLocks noGrp="1"/>
          </p:cNvSpPr>
          <p:nvPr>
            <p:ph type="title"/>
          </p:nvPr>
        </p:nvSpPr>
        <p:spPr/>
        <p:txBody>
          <a:bodyPr/>
          <a:lstStyle/>
          <a:p>
            <a:r>
              <a:rPr lang="en-US" dirty="0"/>
              <a:t>Aerodynamic Terms</a:t>
            </a:r>
          </a:p>
        </p:txBody>
      </p:sp>
      <p:sp>
        <p:nvSpPr>
          <p:cNvPr id="5" name="Content Placeholder 4">
            <a:extLst>
              <a:ext uri="{FF2B5EF4-FFF2-40B4-BE49-F238E27FC236}">
                <a16:creationId xmlns="" xmlns:a16="http://schemas.microsoft.com/office/drawing/2014/main" id="{06931BC6-D7CD-4971-854B-D32C683C2E17}"/>
              </a:ext>
            </a:extLst>
          </p:cNvPr>
          <p:cNvSpPr>
            <a:spLocks noGrp="1"/>
          </p:cNvSpPr>
          <p:nvPr>
            <p:ph idx="1"/>
          </p:nvPr>
        </p:nvSpPr>
        <p:spPr/>
        <p:txBody>
          <a:bodyPr/>
          <a:lstStyle/>
          <a:p>
            <a:r>
              <a:rPr lang="en-GB" dirty="0"/>
              <a:t>Whenever the aerodynamic aeroplane is disturbed from its equilibrium the aerodynamic balance is obviously upset. To describe explicitly the aerodynamic changes occurring during a disturbance provides a considerable challenge in view of the subtle interactions present in the motion. </a:t>
            </a:r>
          </a:p>
          <a:p>
            <a:r>
              <a:rPr lang="en-GB" dirty="0"/>
              <a:t>However, although limited in scope, the method first described by Bryan 1911 works extremely well for classical aeroplane when the motion interest limited to relatively small perturbations. Although, the approach is unchanged the rather more modern notation of Hopkin 1970 is adopted. </a:t>
            </a:r>
            <a:endParaRPr lang="en-US" dirty="0"/>
          </a:p>
          <a:p>
            <a:endParaRPr lang="en-US" dirty="0"/>
          </a:p>
        </p:txBody>
      </p:sp>
    </p:spTree>
    <p:extLst>
      <p:ext uri="{BB962C8B-B14F-4D97-AF65-F5344CB8AC3E}">
        <p14:creationId xmlns:p14="http://schemas.microsoft.com/office/powerpoint/2010/main" val="1280702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ECCC083-DA17-4779-BF01-A1C5F4C2921B}"/>
                  </a:ext>
                </a:extLst>
              </p:cNvPr>
              <p:cNvSpPr>
                <a:spLocks noGrp="1"/>
              </p:cNvSpPr>
              <p:nvPr>
                <p:ph idx="1"/>
              </p:nvPr>
            </p:nvSpPr>
            <p:spPr/>
            <p:txBody>
              <a:bodyPr/>
              <a:lstStyle/>
              <a:p>
                <a:r>
                  <a:rPr lang="en-GB" dirty="0"/>
                  <a:t>The usual procedure is to assume that the aerodynamic force and moment terms in equation 20 are dependent on the disturbed motion variables and their derivatives only. </a:t>
                </a:r>
              </a:p>
              <a:p>
                <a:r>
                  <a:rPr lang="en-GB" dirty="0"/>
                  <a:t>Mathematically this is conveniently expressed as a function comprising the sum of a number of Taylor series, each series involving one motion variable or derivative of a motion variable.</a:t>
                </a:r>
              </a:p>
              <a:p>
                <a:r>
                  <a:rPr lang="en-GB" dirty="0"/>
                  <a:t> Since the motion variables are </a:t>
                </a:r>
                <a:r>
                  <a:rPr lang="en-GB" i="1" dirty="0"/>
                  <a:t>(u, v, w</a:t>
                </a:r>
                <a:r>
                  <a:rPr lang="en-GB" dirty="0"/>
                  <a:t>) and </a:t>
                </a:r>
                <a:r>
                  <a:rPr lang="en-GB" i="1" dirty="0"/>
                  <a:t>(p, q, r),</a:t>
                </a:r>
                <a:r>
                  <a:rPr lang="en-GB" dirty="0"/>
                  <a:t> the aerodynamic term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𝑎</m:t>
                        </m:r>
                      </m:sub>
                    </m:sSub>
                  </m:oMath>
                </a14:m>
                <a:r>
                  <a:rPr lang="en-GB" dirty="0"/>
                  <a:t>in the axial force equation, for example, may be expressed</a:t>
                </a:r>
                <a:endParaRPr lang="en-US" dirty="0"/>
              </a:p>
              <a:p>
                <a:endParaRPr lang="en-US" dirty="0"/>
              </a:p>
            </p:txBody>
          </p:sp>
        </mc:Choice>
        <mc:Fallback xmlns="">
          <p:sp>
            <p:nvSpPr>
              <p:cNvPr id="3" name="Content Placeholder 2">
                <a:extLst>
                  <a:ext uri="{FF2B5EF4-FFF2-40B4-BE49-F238E27FC236}">
                    <a16:creationId xmlns:a16="http://schemas.microsoft.com/office/drawing/2014/main" id="{5ECCC083-DA17-4779-BF01-A1C5F4C2921B}"/>
                  </a:ext>
                </a:extLst>
              </p:cNvPr>
              <p:cNvSpPr>
                <a:spLocks noGrp="1" noRot="1" noChangeAspect="1" noMove="1" noResize="1" noEditPoints="1" noAdjustHandles="1" noChangeArrowheads="1" noChangeShapeType="1" noTextEdit="1"/>
              </p:cNvSpPr>
              <p:nvPr>
                <p:ph idx="1"/>
              </p:nvPr>
            </p:nvSpPr>
            <p:spPr>
              <a:blipFill>
                <a:blip r:embed="rId2"/>
                <a:stretch>
                  <a:fillRect l="-1043" t="-2241" r="-1623"/>
                </a:stretch>
              </a:blipFill>
            </p:spPr>
            <p:txBody>
              <a:bodyPr/>
              <a:lstStyle/>
              <a:p>
                <a:r>
                  <a:rPr lang="en-US">
                    <a:noFill/>
                  </a:rPr>
                  <a:t> </a:t>
                </a:r>
              </a:p>
            </p:txBody>
          </p:sp>
        </mc:Fallback>
      </mc:AlternateContent>
    </p:spTree>
    <p:extLst>
      <p:ext uri="{BB962C8B-B14F-4D97-AF65-F5344CB8AC3E}">
        <p14:creationId xmlns:p14="http://schemas.microsoft.com/office/powerpoint/2010/main" val="361114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E0DCBEB-009A-4059-8E54-EDB7BB45119C}"/>
              </a:ext>
            </a:extLst>
          </p:cNvPr>
          <p:cNvPicPr>
            <a:picLocks noGrp="1" noChangeAspect="1"/>
          </p:cNvPicPr>
          <p:nvPr>
            <p:ph idx="1"/>
          </p:nvPr>
        </p:nvPicPr>
        <p:blipFill>
          <a:blip r:embed="rId2"/>
          <a:stretch>
            <a:fillRect/>
          </a:stretch>
        </p:blipFill>
        <p:spPr>
          <a:xfrm>
            <a:off x="391609" y="385010"/>
            <a:ext cx="11264220" cy="5710990"/>
          </a:xfrm>
          <a:prstGeom prst="rect">
            <a:avLst/>
          </a:prstGeom>
        </p:spPr>
      </p:pic>
    </p:spTree>
    <p:extLst>
      <p:ext uri="{BB962C8B-B14F-4D97-AF65-F5344CB8AC3E}">
        <p14:creationId xmlns:p14="http://schemas.microsoft.com/office/powerpoint/2010/main" val="580073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F43A405-B707-4CDB-806B-D879E8FDB1BD}"/>
              </a:ext>
            </a:extLst>
          </p:cNvPr>
          <p:cNvPicPr>
            <a:picLocks noGrp="1" noChangeAspect="1"/>
          </p:cNvPicPr>
          <p:nvPr>
            <p:ph idx="1"/>
          </p:nvPr>
        </p:nvPicPr>
        <p:blipFill>
          <a:blip r:embed="rId2"/>
          <a:stretch>
            <a:fillRect/>
          </a:stretch>
        </p:blipFill>
        <p:spPr>
          <a:xfrm>
            <a:off x="512624" y="288758"/>
            <a:ext cx="10684765" cy="6372239"/>
          </a:xfrm>
          <a:prstGeom prst="rect">
            <a:avLst/>
          </a:prstGeom>
        </p:spPr>
      </p:pic>
    </p:spTree>
    <p:extLst>
      <p:ext uri="{BB962C8B-B14F-4D97-AF65-F5344CB8AC3E}">
        <p14:creationId xmlns:p14="http://schemas.microsoft.com/office/powerpoint/2010/main" val="2459906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0669B91-84A5-4AF7-9319-6957FA5563EC}"/>
                  </a:ext>
                </a:extLst>
              </p:cNvPr>
              <p:cNvSpPr>
                <a:spLocks noGrp="1"/>
              </p:cNvSpPr>
              <p:nvPr>
                <p:ph idx="1"/>
              </p:nvPr>
            </p:nvSpPr>
            <p:spPr>
              <a:xfrm>
                <a:off x="838200" y="497305"/>
                <a:ext cx="10515600" cy="5679658"/>
              </a:xfrm>
            </p:spPr>
            <p:txBody>
              <a:bodyPr>
                <a:normAutofit/>
              </a:bodyPr>
              <a:lstStyle/>
              <a:p>
                <a:pPr algn="just"/>
                <a:r>
                  <a:rPr lang="en-GB" dirty="0"/>
                  <a:t>For flight dynamics applications, a simpler definition of earth axes is preferred. Since short term motion only is of interest, it is perfectly adequate to assume flight above a flat earth. The most common consideration is </a:t>
                </a:r>
                <a:r>
                  <a:rPr lang="en-GB" dirty="0" smtClean="0"/>
                  <a:t>that, </a:t>
                </a:r>
                <a:r>
                  <a:rPr lang="en-GB" dirty="0"/>
                  <a:t>motion about straight and level flight. Straight and level flight assumes flight in a horizontal plane at a constant altitude </a:t>
                </a:r>
                <a:r>
                  <a:rPr lang="en-GB" dirty="0" smtClean="0"/>
                  <a:t>and </a:t>
                </a:r>
                <a:r>
                  <a:rPr lang="en-GB" dirty="0"/>
                  <a:t>whatever the subsequent motion of the aeroplane might be, the attitude is determined with respect to the horizontal. </a:t>
                </a:r>
              </a:p>
              <a:p>
                <a:pPr algn="just"/>
                <a:r>
                  <a:rPr lang="en-GB" dirty="0"/>
                  <a:t>Referring to </a:t>
                </a:r>
                <a:r>
                  <a:rPr lang="en-GB" dirty="0" smtClean="0"/>
                  <a:t>Figure </a:t>
                </a:r>
                <a:r>
                  <a:rPr lang="en-GB" dirty="0"/>
                  <a:t>1 the horizontal plane is defined by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𝑂</m:t>
                        </m:r>
                      </m:e>
                      <m:sub>
                        <m:r>
                          <a:rPr lang="en-GB" i="1">
                            <a:latin typeface="Cambria Math" panose="02040503050406030204" pitchFamily="18" charset="0"/>
                          </a:rPr>
                          <m:t>𝐸</m:t>
                        </m:r>
                      </m:sub>
                    </m:sSub>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𝐸</m:t>
                        </m:r>
                      </m:sub>
                    </m:sSub>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𝐸</m:t>
                        </m:r>
                      </m:sub>
                    </m:sSub>
                  </m:oMath>
                </a14:m>
                <a:r>
                  <a:rPr lang="en-GB" dirty="0"/>
                  <a:t>) and is parallel to the plane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𝑂</m:t>
                        </m:r>
                      </m:e>
                      <m:sub>
                        <m:r>
                          <a:rPr lang="en-GB" i="1">
                            <a:latin typeface="Cambria Math" panose="02040503050406030204" pitchFamily="18" charset="0"/>
                          </a:rPr>
                          <m:t>𝑜</m:t>
                        </m:r>
                      </m:sub>
                    </m:sSub>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𝑜</m:t>
                        </m:r>
                      </m:sub>
                    </m:sSub>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𝑜</m:t>
                        </m:r>
                      </m:sub>
                    </m:sSub>
                  </m:oMath>
                </a14:m>
                <a:r>
                  <a:rPr lang="en-GB" dirty="0"/>
                  <a:t>) at the surface of the earth. The only difference is that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𝑂</m:t>
                        </m:r>
                      </m:e>
                      <m:sub>
                        <m:r>
                          <a:rPr lang="en-GB" i="1">
                            <a:latin typeface="Cambria Math" panose="02040503050406030204" pitchFamily="18" charset="0"/>
                          </a:rPr>
                          <m:t>𝐸</m:t>
                        </m:r>
                      </m:sub>
                    </m:sSub>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𝐸</m:t>
                        </m:r>
                      </m:sub>
                    </m:sSub>
                  </m:oMath>
                </a14:m>
                <a:r>
                  <a:rPr lang="en-GB" dirty="0"/>
                  <a:t>axis points in the arbitrary direction of flight of the aeroplane rather than to the north. The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𝑂</m:t>
                        </m:r>
                      </m:e>
                      <m:sub>
                        <m:r>
                          <a:rPr lang="en-GB" i="1">
                            <a:latin typeface="Cambria Math" panose="02040503050406030204" pitchFamily="18" charset="0"/>
                          </a:rPr>
                          <m:t>𝐸</m:t>
                        </m:r>
                      </m:sub>
                    </m:sSub>
                    <m:sSub>
                      <m:sSubPr>
                        <m:ctrlPr>
                          <a:rPr lang="en-US"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𝐸</m:t>
                        </m:r>
                      </m:sub>
                    </m:sSub>
                  </m:oMath>
                </a14:m>
                <a:r>
                  <a:rPr lang="en-GB" dirty="0"/>
                  <a:t>axis points vertically down as before. </a:t>
                </a: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50669B91-84A5-4AF7-9319-6957FA5563EC}"/>
                  </a:ext>
                </a:extLst>
              </p:cNvPr>
              <p:cNvSpPr>
                <a:spLocks noGrp="1" noRot="1" noChangeAspect="1" noMove="1" noResize="1" noEditPoints="1" noAdjustHandles="1" noChangeArrowheads="1" noChangeShapeType="1" noTextEdit="1"/>
              </p:cNvSpPr>
              <p:nvPr>
                <p:ph idx="1"/>
              </p:nvPr>
            </p:nvSpPr>
            <p:spPr>
              <a:xfrm>
                <a:off x="838200" y="497305"/>
                <a:ext cx="10515600" cy="5679658"/>
              </a:xfrm>
              <a:blipFill rotWithShape="0">
                <a:blip r:embed="rId2"/>
                <a:stretch>
                  <a:fillRect l="-1043" t="-1826" r="-1159"/>
                </a:stretch>
              </a:blipFill>
            </p:spPr>
            <p:txBody>
              <a:bodyPr/>
              <a:lstStyle/>
              <a:p>
                <a:r>
                  <a:rPr lang="en-US">
                    <a:noFill/>
                  </a:rPr>
                  <a:t> </a:t>
                </a:r>
              </a:p>
            </p:txBody>
          </p:sp>
        </mc:Fallback>
      </mc:AlternateContent>
    </p:spTree>
    <p:extLst>
      <p:ext uri="{BB962C8B-B14F-4D97-AF65-F5344CB8AC3E}">
        <p14:creationId xmlns:p14="http://schemas.microsoft.com/office/powerpoint/2010/main" val="224929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DCF3503-FD2A-4A0B-B09E-D80ED8E21A4C}"/>
                  </a:ext>
                </a:extLst>
              </p:cNvPr>
              <p:cNvSpPr>
                <a:spLocks noGrp="1"/>
              </p:cNvSpPr>
              <p:nvPr>
                <p:ph idx="1"/>
              </p:nvPr>
            </p:nvSpPr>
            <p:spPr>
              <a:xfrm>
                <a:off x="838200" y="497305"/>
                <a:ext cx="10515600" cy="5679658"/>
              </a:xfrm>
            </p:spPr>
            <p:txBody>
              <a:bodyPr>
                <a:normAutofit/>
              </a:bodyPr>
              <a:lstStyle/>
              <a:p>
                <a:pPr marL="0" indent="0">
                  <a:buNone/>
                </a:pPr>
                <a:r>
                  <a:rPr lang="en-GB" dirty="0"/>
                  <a:t>Where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𝑎𝑐</m:t>
                        </m:r>
                      </m:sub>
                    </m:sSub>
                  </m:oMath>
                </a14:m>
                <a:r>
                  <a:rPr lang="en-GB" dirty="0"/>
                  <a:t>is the only constant term. Since the motion variables are small, for all practical aeroplane only the first term in each of the series functions is significant. Further, the only significant higher order derivative terms commonly encountered are those involving </a:t>
                </a:r>
                <a:endParaRPr lang="en-US" dirty="0"/>
              </a:p>
              <a:p>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𝑎</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𝑎𝑐</m:t>
                        </m:r>
                      </m:sub>
                    </m:sSub>
                    <m:r>
                      <a:rPr lang="en-GB" i="1">
                        <a:latin typeface="Cambria Math" panose="02040503050406030204" pitchFamily="18" charset="0"/>
                      </a:rPr>
                      <m:t>+</m:t>
                    </m:r>
                    <m:f>
                      <m:fPr>
                        <m:ctrlPr>
                          <a:rPr lang="en-US"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𝑋</m:t>
                        </m:r>
                      </m:num>
                      <m:den>
                        <m:r>
                          <a:rPr lang="en-GB" i="1">
                            <a:latin typeface="Cambria Math" panose="02040503050406030204" pitchFamily="18" charset="0"/>
                          </a:rPr>
                          <m:t>𝜕</m:t>
                        </m:r>
                        <m:r>
                          <a:rPr lang="en-GB" i="1">
                            <a:latin typeface="Cambria Math" panose="02040503050406030204" pitchFamily="18" charset="0"/>
                          </a:rPr>
                          <m:t>𝑢</m:t>
                        </m:r>
                      </m:den>
                    </m:f>
                    <m:r>
                      <a:rPr lang="en-GB" i="1">
                        <a:latin typeface="Cambria Math" panose="02040503050406030204" pitchFamily="18" charset="0"/>
                      </a:rPr>
                      <m:t>𝑢</m:t>
                    </m:r>
                    <m:r>
                      <a:rPr lang="en-GB" i="1">
                        <a:latin typeface="Cambria Math" panose="02040503050406030204" pitchFamily="18" charset="0"/>
                      </a:rPr>
                      <m:t>+</m:t>
                    </m:r>
                    <m:f>
                      <m:fPr>
                        <m:ctrlPr>
                          <a:rPr lang="en-US"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𝑋</m:t>
                        </m:r>
                      </m:num>
                      <m:den>
                        <m:r>
                          <a:rPr lang="en-GB" i="1">
                            <a:latin typeface="Cambria Math" panose="02040503050406030204" pitchFamily="18" charset="0"/>
                          </a:rPr>
                          <m:t>𝜕</m:t>
                        </m:r>
                        <m:r>
                          <a:rPr lang="en-GB" i="1">
                            <a:latin typeface="Cambria Math" panose="02040503050406030204" pitchFamily="18" charset="0"/>
                          </a:rPr>
                          <m:t>𝑣</m:t>
                        </m:r>
                      </m:den>
                    </m:f>
                    <m:r>
                      <a:rPr lang="en-GB" i="1">
                        <a:latin typeface="Cambria Math" panose="02040503050406030204" pitchFamily="18" charset="0"/>
                      </a:rPr>
                      <m:t>𝑣</m:t>
                    </m:r>
                    <m:r>
                      <a:rPr lang="en-GB" i="1">
                        <a:latin typeface="Cambria Math" panose="02040503050406030204" pitchFamily="18" charset="0"/>
                      </a:rPr>
                      <m:t>+</m:t>
                    </m:r>
                    <m:f>
                      <m:fPr>
                        <m:ctrlPr>
                          <a:rPr lang="en-US"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𝑋</m:t>
                        </m:r>
                      </m:num>
                      <m:den>
                        <m:r>
                          <a:rPr lang="en-GB" i="1">
                            <a:latin typeface="Cambria Math" panose="02040503050406030204" pitchFamily="18" charset="0"/>
                          </a:rPr>
                          <m:t>𝜕</m:t>
                        </m:r>
                        <m:r>
                          <a:rPr lang="en-GB" i="1">
                            <a:latin typeface="Cambria Math" panose="02040503050406030204" pitchFamily="18" charset="0"/>
                          </a:rPr>
                          <m:t>𝑝</m:t>
                        </m:r>
                      </m:den>
                    </m:f>
                    <m:r>
                      <a:rPr lang="en-GB" i="1">
                        <a:latin typeface="Cambria Math" panose="02040503050406030204" pitchFamily="18" charset="0"/>
                      </a:rPr>
                      <m:t>𝑝</m:t>
                    </m:r>
                    <m:r>
                      <a:rPr lang="en-GB" i="1">
                        <a:latin typeface="Cambria Math" panose="02040503050406030204" pitchFamily="18" charset="0"/>
                      </a:rPr>
                      <m:t>+</m:t>
                    </m:r>
                    <m:f>
                      <m:fPr>
                        <m:ctrlPr>
                          <a:rPr lang="en-US"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𝑋</m:t>
                        </m:r>
                      </m:num>
                      <m:den>
                        <m:r>
                          <a:rPr lang="en-GB" i="1">
                            <a:latin typeface="Cambria Math" panose="02040503050406030204" pitchFamily="18" charset="0"/>
                          </a:rPr>
                          <m:t>𝜕</m:t>
                        </m:r>
                        <m:r>
                          <a:rPr lang="en-GB" i="1">
                            <a:latin typeface="Cambria Math" panose="02040503050406030204" pitchFamily="18" charset="0"/>
                          </a:rPr>
                          <m:t>𝑞</m:t>
                        </m:r>
                      </m:den>
                    </m:f>
                    <m:r>
                      <a:rPr lang="en-GB" i="1">
                        <a:latin typeface="Cambria Math" panose="02040503050406030204" pitchFamily="18" charset="0"/>
                      </a:rPr>
                      <m:t>𝑞</m:t>
                    </m:r>
                    <m:r>
                      <a:rPr lang="en-GB" i="1">
                        <a:latin typeface="Cambria Math" panose="02040503050406030204" pitchFamily="18" charset="0"/>
                      </a:rPr>
                      <m:t>+</m:t>
                    </m:r>
                    <m:f>
                      <m:fPr>
                        <m:ctrlPr>
                          <a:rPr lang="en-US"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𝑋</m:t>
                        </m:r>
                      </m:num>
                      <m:den>
                        <m:r>
                          <a:rPr lang="en-GB" i="1">
                            <a:latin typeface="Cambria Math" panose="02040503050406030204" pitchFamily="18" charset="0"/>
                          </a:rPr>
                          <m:t>𝜕</m:t>
                        </m:r>
                        <m:r>
                          <a:rPr lang="en-GB" i="1">
                            <a:latin typeface="Cambria Math" panose="02040503050406030204" pitchFamily="18" charset="0"/>
                          </a:rPr>
                          <m:t>𝑟</m:t>
                        </m:r>
                      </m:den>
                    </m:f>
                    <m:r>
                      <a:rPr lang="en-GB" i="1">
                        <a:latin typeface="Cambria Math" panose="02040503050406030204" pitchFamily="18" charset="0"/>
                      </a:rPr>
                      <m:t>𝑟</m:t>
                    </m:r>
                    <m:r>
                      <a:rPr lang="en-GB" i="1">
                        <a:latin typeface="Cambria Math" panose="02040503050406030204" pitchFamily="18" charset="0"/>
                      </a:rPr>
                      <m:t>+</m:t>
                    </m:r>
                    <m:f>
                      <m:fPr>
                        <m:ctrlPr>
                          <a:rPr lang="en-US"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𝑋</m:t>
                        </m:r>
                      </m:num>
                      <m:den>
                        <m:r>
                          <a:rPr lang="en-GB" i="1">
                            <a:latin typeface="Cambria Math" panose="02040503050406030204" pitchFamily="18" charset="0"/>
                          </a:rPr>
                          <m:t>𝜕</m:t>
                        </m:r>
                        <m:acc>
                          <m:accPr>
                            <m:chr m:val="̇"/>
                            <m:ctrlPr>
                              <a:rPr lang="en-US" i="1">
                                <a:latin typeface="Cambria Math" panose="02040503050406030204" pitchFamily="18" charset="0"/>
                              </a:rPr>
                            </m:ctrlPr>
                          </m:accPr>
                          <m:e>
                            <m:r>
                              <a:rPr lang="en-GB" i="1">
                                <a:latin typeface="Cambria Math" panose="02040503050406030204" pitchFamily="18" charset="0"/>
                              </a:rPr>
                              <m:t>𝑤</m:t>
                            </m:r>
                          </m:e>
                        </m:acc>
                      </m:den>
                    </m:f>
                    <m:acc>
                      <m:accPr>
                        <m:chr m:val="̇"/>
                        <m:ctrlPr>
                          <a:rPr lang="en-US" i="1">
                            <a:latin typeface="Cambria Math" panose="02040503050406030204" pitchFamily="18" charset="0"/>
                          </a:rPr>
                        </m:ctrlPr>
                      </m:accPr>
                      <m:e>
                        <m:r>
                          <a:rPr lang="en-GB" i="1">
                            <a:latin typeface="Cambria Math" panose="02040503050406030204" pitchFamily="18" charset="0"/>
                          </a:rPr>
                          <m:t>𝑤</m:t>
                        </m:r>
                      </m:e>
                    </m:acc>
                  </m:oMath>
                </a14:m>
                <a:r>
                  <a:rPr lang="en-GB" dirty="0"/>
                  <a:t>		….29</a:t>
                </a:r>
                <a:endParaRPr lang="en-US" dirty="0"/>
              </a:p>
              <a:p>
                <a:pPr marL="0" indent="0">
                  <a:buNone/>
                </a:pPr>
                <a:r>
                  <a:rPr lang="en-GB" dirty="0"/>
                  <a:t>Using alternative shorthand for the derivatives, equation 29 may be written</a:t>
                </a:r>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𝑎</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𝑎𝑐</m:t>
                        </m:r>
                      </m:sub>
                    </m:sSub>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𝑋</m:t>
                            </m:r>
                          </m:e>
                          <m:lim>
                            <m:r>
                              <a:rPr lang="en-GB" i="1">
                                <a:latin typeface="Cambria Math" panose="02040503050406030204" pitchFamily="18" charset="0"/>
                              </a:rPr>
                              <m:t>0</m:t>
                            </m:r>
                          </m:lim>
                        </m:limUpp>
                      </m:e>
                      <m:sub>
                        <m:r>
                          <a:rPr lang="en-GB" i="1">
                            <a:latin typeface="Cambria Math" panose="02040503050406030204" pitchFamily="18" charset="0"/>
                          </a:rPr>
                          <m:t>𝑢</m:t>
                        </m:r>
                      </m:sub>
                    </m:sSub>
                    <m:r>
                      <a:rPr lang="en-GB" i="1">
                        <a:latin typeface="Cambria Math" panose="02040503050406030204" pitchFamily="18" charset="0"/>
                      </a:rPr>
                      <m:t>𝑢</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𝑋</m:t>
                            </m:r>
                          </m:e>
                          <m:lim>
                            <m:r>
                              <a:rPr lang="en-GB" i="1">
                                <a:latin typeface="Cambria Math" panose="02040503050406030204" pitchFamily="18" charset="0"/>
                              </a:rPr>
                              <m:t>0</m:t>
                            </m:r>
                          </m:lim>
                        </m:limUpp>
                      </m:e>
                      <m:sub>
                        <m:r>
                          <a:rPr lang="en-GB" i="1">
                            <a:latin typeface="Cambria Math" panose="02040503050406030204" pitchFamily="18" charset="0"/>
                          </a:rPr>
                          <m:t>𝑣</m:t>
                        </m:r>
                      </m:sub>
                    </m:sSub>
                    <m:r>
                      <a:rPr lang="en-GB" i="1">
                        <a:latin typeface="Cambria Math" panose="02040503050406030204" pitchFamily="18" charset="0"/>
                      </a:rPr>
                      <m:t>𝑣</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𝑋</m:t>
                            </m:r>
                          </m:e>
                          <m:lim>
                            <m:r>
                              <a:rPr lang="en-GB" i="1">
                                <a:latin typeface="Cambria Math" panose="02040503050406030204" pitchFamily="18" charset="0"/>
                              </a:rPr>
                              <m:t>0</m:t>
                            </m:r>
                          </m:lim>
                        </m:limUpp>
                      </m:e>
                      <m:sub>
                        <m:r>
                          <a:rPr lang="en-GB" i="1">
                            <a:latin typeface="Cambria Math" panose="02040503050406030204" pitchFamily="18" charset="0"/>
                          </a:rPr>
                          <m:t>𝑝</m:t>
                        </m:r>
                      </m:sub>
                    </m:sSub>
                    <m:r>
                      <a:rPr lang="en-GB" i="1">
                        <a:latin typeface="Cambria Math" panose="02040503050406030204" pitchFamily="18" charset="0"/>
                      </a:rPr>
                      <m:t>𝑝</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𝑋</m:t>
                            </m:r>
                          </m:e>
                          <m:lim>
                            <m:r>
                              <a:rPr lang="en-GB" i="1">
                                <a:latin typeface="Cambria Math" panose="02040503050406030204" pitchFamily="18" charset="0"/>
                              </a:rPr>
                              <m:t>0</m:t>
                            </m:r>
                          </m:lim>
                        </m:limUpp>
                      </m:e>
                      <m:sub>
                        <m:r>
                          <a:rPr lang="en-GB" i="1">
                            <a:latin typeface="Cambria Math" panose="02040503050406030204" pitchFamily="18" charset="0"/>
                          </a:rPr>
                          <m:t>𝑞</m:t>
                        </m:r>
                      </m:sub>
                    </m:sSub>
                    <m:r>
                      <a:rPr lang="en-GB" i="1">
                        <a:latin typeface="Cambria Math" panose="02040503050406030204" pitchFamily="18" charset="0"/>
                      </a:rPr>
                      <m:t>𝑞</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𝑟</m:t>
                            </m:r>
                          </m:sub>
                        </m:sSub>
                      </m:e>
                      <m:lim>
                        <m:r>
                          <a:rPr lang="en-GB" i="1">
                            <a:latin typeface="Cambria Math" panose="02040503050406030204" pitchFamily="18" charset="0"/>
                          </a:rPr>
                          <m:t>0</m:t>
                        </m:r>
                      </m:lim>
                    </m:limUpp>
                    <m:r>
                      <a:rPr lang="en-GB" i="1">
                        <a:latin typeface="Cambria Math" panose="02040503050406030204" pitchFamily="18" charset="0"/>
                      </a:rPr>
                      <m:t>𝑟</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𝑊</m:t>
                            </m:r>
                          </m:sub>
                        </m:sSub>
                      </m:e>
                      <m:lim>
                        <m:r>
                          <a:rPr lang="en-GB" i="1">
                            <a:latin typeface="Cambria Math" panose="02040503050406030204" pitchFamily="18" charset="0"/>
                          </a:rPr>
                          <m:t>0</m:t>
                        </m:r>
                      </m:lim>
                    </m:limUpp>
                    <m:acc>
                      <m:accPr>
                        <m:chr m:val="̇"/>
                        <m:ctrlPr>
                          <a:rPr lang="en-US" i="1">
                            <a:latin typeface="Cambria Math" panose="02040503050406030204" pitchFamily="18" charset="0"/>
                          </a:rPr>
                        </m:ctrlPr>
                      </m:accPr>
                      <m:e>
                        <m:r>
                          <a:rPr lang="en-GB" i="1">
                            <a:latin typeface="Cambria Math" panose="02040503050406030204" pitchFamily="18" charset="0"/>
                          </a:rPr>
                          <m:t>𝑤</m:t>
                        </m:r>
                      </m:e>
                    </m:acc>
                  </m:oMath>
                </a14:m>
                <a:r>
                  <a:rPr lang="en-GB" dirty="0"/>
                  <a:t>	…..30			</a:t>
                </a:r>
                <a:endParaRPr lang="en-US" dirty="0"/>
              </a:p>
            </p:txBody>
          </p:sp>
        </mc:Choice>
        <mc:Fallback xmlns="">
          <p:sp>
            <p:nvSpPr>
              <p:cNvPr id="3" name="Content Placeholder 2">
                <a:extLst>
                  <a:ext uri="{FF2B5EF4-FFF2-40B4-BE49-F238E27FC236}">
                    <a16:creationId xmlns:a16="http://schemas.microsoft.com/office/drawing/2014/main" id="{3DCF3503-FD2A-4A0B-B09E-D80ED8E21A4C}"/>
                  </a:ext>
                </a:extLst>
              </p:cNvPr>
              <p:cNvSpPr>
                <a:spLocks noGrp="1" noRot="1" noChangeAspect="1" noMove="1" noResize="1" noEditPoints="1" noAdjustHandles="1" noChangeArrowheads="1" noChangeShapeType="1" noTextEdit="1"/>
              </p:cNvSpPr>
              <p:nvPr>
                <p:ph idx="1"/>
              </p:nvPr>
            </p:nvSpPr>
            <p:spPr>
              <a:xfrm>
                <a:off x="838200" y="497305"/>
                <a:ext cx="10515600" cy="5679658"/>
              </a:xfrm>
              <a:blipFill>
                <a:blip r:embed="rId2"/>
                <a:stretch>
                  <a:fillRect l="-1217" t="-1826" r="-1101"/>
                </a:stretch>
              </a:blipFill>
            </p:spPr>
            <p:txBody>
              <a:bodyPr/>
              <a:lstStyle/>
              <a:p>
                <a:r>
                  <a:rPr lang="en-US">
                    <a:noFill/>
                  </a:rPr>
                  <a:t> </a:t>
                </a:r>
              </a:p>
            </p:txBody>
          </p:sp>
        </mc:Fallback>
      </mc:AlternateContent>
    </p:spTree>
    <p:extLst>
      <p:ext uri="{BB962C8B-B14F-4D97-AF65-F5344CB8AC3E}">
        <p14:creationId xmlns:p14="http://schemas.microsoft.com/office/powerpoint/2010/main" val="1700109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A8483AF-253E-4ABE-9767-41B4A76A539A}"/>
                  </a:ext>
                </a:extLst>
              </p:cNvPr>
              <p:cNvSpPr>
                <a:spLocks noGrp="1"/>
              </p:cNvSpPr>
              <p:nvPr>
                <p:ph idx="1"/>
              </p:nvPr>
            </p:nvSpPr>
            <p:spPr>
              <a:xfrm>
                <a:off x="838200" y="802105"/>
                <a:ext cx="10515600" cy="5374858"/>
              </a:xfrm>
            </p:spPr>
            <p:txBody>
              <a:bodyPr/>
              <a:lstStyle/>
              <a:p>
                <a:r>
                  <a:rPr lang="en-GB" dirty="0"/>
                  <a:t>The coefficients</a:t>
                </a:r>
                <a14:m>
                  <m:oMath xmlns:m="http://schemas.openxmlformats.org/officeDocument/2006/math">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𝑢</m:t>
                            </m:r>
                          </m:sub>
                        </m:sSub>
                      </m:e>
                      <m:lim>
                        <m:r>
                          <a:rPr lang="en-GB" i="1">
                            <a:latin typeface="Cambria Math" panose="02040503050406030204" pitchFamily="18" charset="0"/>
                          </a:rPr>
                          <m:t>0</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𝑣</m:t>
                            </m:r>
                          </m:sub>
                        </m:sSub>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𝑤</m:t>
                                </m:r>
                              </m:sub>
                            </m:sSub>
                          </m:e>
                          <m:lim>
                            <m:r>
                              <a:rPr lang="en-GB" i="1">
                                <a:latin typeface="Cambria Math" panose="02040503050406030204" pitchFamily="18" charset="0"/>
                              </a:rPr>
                              <m:t>0</m:t>
                            </m:r>
                          </m:lim>
                        </m:limUpp>
                      </m:e>
                      <m:lim>
                        <m:r>
                          <a:rPr lang="en-GB" i="1">
                            <a:latin typeface="Cambria Math" panose="02040503050406030204" pitchFamily="18" charset="0"/>
                          </a:rPr>
                          <m:t>0</m:t>
                        </m:r>
                      </m:lim>
                    </m:limUpp>
                  </m:oMath>
                </a14:m>
                <a:r>
                  <a:rPr lang="en-GB" dirty="0"/>
                  <a:t>, etc. are called the aerodynamic stability derivatives and the symbol (</a:t>
                </a:r>
                <a:r>
                  <a:rPr lang="en-GB" baseline="30000" dirty="0"/>
                  <a:t>O</a:t>
                </a:r>
                <a:r>
                  <a:rPr lang="en-GB" dirty="0"/>
                  <a:t>) denotes the derivatives to be dimensional. Since equation 30 has the units of force, the units of each of the aerodynamic stability derivatives are self-evident. In a similar way, the force and the moment terms in the remaining equations 20 are determined. For example, the aerodynamic term in the rolling moment equation is given</a:t>
                </a:r>
                <a:endParaRPr lang="en-US" dirty="0"/>
              </a:p>
              <a:p>
                <a:r>
                  <a:rPr lang="en-GB" dirty="0"/>
                  <a:t> </a:t>
                </a:r>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𝑎</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𝑎𝑐</m:t>
                        </m:r>
                      </m:sub>
                    </m:sSub>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𝐿</m:t>
                            </m:r>
                          </m:e>
                          <m:lim>
                            <m:r>
                              <a:rPr lang="en-GB" i="1">
                                <a:latin typeface="Cambria Math" panose="02040503050406030204" pitchFamily="18" charset="0"/>
                              </a:rPr>
                              <m:t>0</m:t>
                            </m:r>
                          </m:lim>
                        </m:limUpp>
                      </m:e>
                      <m:sub>
                        <m:r>
                          <a:rPr lang="en-GB" i="1">
                            <a:latin typeface="Cambria Math" panose="02040503050406030204" pitchFamily="18" charset="0"/>
                          </a:rPr>
                          <m:t>𝑢</m:t>
                        </m:r>
                      </m:sub>
                    </m:sSub>
                    <m:r>
                      <a:rPr lang="en-GB" i="1">
                        <a:latin typeface="Cambria Math" panose="02040503050406030204" pitchFamily="18" charset="0"/>
                      </a:rPr>
                      <m:t>𝑢</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𝐿</m:t>
                            </m:r>
                          </m:e>
                          <m:lim>
                            <m:r>
                              <a:rPr lang="en-GB" i="1">
                                <a:latin typeface="Cambria Math" panose="02040503050406030204" pitchFamily="18" charset="0"/>
                              </a:rPr>
                              <m:t>0</m:t>
                            </m:r>
                          </m:lim>
                        </m:limUpp>
                      </m:e>
                      <m:sub>
                        <m:r>
                          <a:rPr lang="en-GB" i="1">
                            <a:latin typeface="Cambria Math" panose="02040503050406030204" pitchFamily="18" charset="0"/>
                          </a:rPr>
                          <m:t>𝑣</m:t>
                        </m:r>
                      </m:sub>
                    </m:sSub>
                    <m:r>
                      <a:rPr lang="en-GB" i="1">
                        <a:latin typeface="Cambria Math" panose="02040503050406030204" pitchFamily="18" charset="0"/>
                      </a:rPr>
                      <m:t>𝑣</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𝐿</m:t>
                            </m:r>
                          </m:e>
                          <m:lim>
                            <m:r>
                              <a:rPr lang="en-GB" i="1">
                                <a:latin typeface="Cambria Math" panose="02040503050406030204" pitchFamily="18" charset="0"/>
                              </a:rPr>
                              <m:t>0</m:t>
                            </m:r>
                          </m:lim>
                        </m:limUpp>
                      </m:e>
                      <m:sub>
                        <m:r>
                          <a:rPr lang="en-GB" i="1">
                            <a:latin typeface="Cambria Math" panose="02040503050406030204" pitchFamily="18" charset="0"/>
                          </a:rPr>
                          <m:t>𝑤</m:t>
                        </m:r>
                      </m:sub>
                    </m:sSub>
                    <m:r>
                      <a:rPr lang="en-GB" i="1">
                        <a:latin typeface="Cambria Math" panose="02040503050406030204" pitchFamily="18" charset="0"/>
                      </a:rPr>
                      <m:t>𝑤</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𝐿</m:t>
                            </m:r>
                          </m:e>
                          <m:lim>
                            <m:r>
                              <a:rPr lang="en-GB" i="1">
                                <a:latin typeface="Cambria Math" panose="02040503050406030204" pitchFamily="18" charset="0"/>
                              </a:rPr>
                              <m:t>0</m:t>
                            </m:r>
                          </m:lim>
                        </m:limUpp>
                      </m:e>
                      <m:sub>
                        <m:r>
                          <a:rPr lang="en-GB" i="1">
                            <a:latin typeface="Cambria Math" panose="02040503050406030204" pitchFamily="18" charset="0"/>
                          </a:rPr>
                          <m:t>𝑝</m:t>
                        </m:r>
                      </m:sub>
                    </m:sSub>
                    <m:r>
                      <a:rPr lang="en-GB" i="1">
                        <a:latin typeface="Cambria Math" panose="02040503050406030204" pitchFamily="18" charset="0"/>
                      </a:rPr>
                      <m:t>𝑝</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𝐿</m:t>
                            </m:r>
                          </m:e>
                          <m:lim>
                            <m:r>
                              <a:rPr lang="en-GB" i="1">
                                <a:latin typeface="Cambria Math" panose="02040503050406030204" pitchFamily="18" charset="0"/>
                              </a:rPr>
                              <m:t>0</m:t>
                            </m:r>
                          </m:lim>
                        </m:limUpp>
                      </m:e>
                      <m:sub>
                        <m:r>
                          <a:rPr lang="en-GB" i="1">
                            <a:latin typeface="Cambria Math" panose="02040503050406030204" pitchFamily="18" charset="0"/>
                          </a:rPr>
                          <m:t>𝑞</m:t>
                        </m:r>
                      </m:sub>
                    </m:sSub>
                    <m:r>
                      <a:rPr lang="en-GB" i="1">
                        <a:latin typeface="Cambria Math" panose="02040503050406030204" pitchFamily="18" charset="0"/>
                      </a:rPr>
                      <m:t>𝑞</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𝐿</m:t>
                            </m:r>
                          </m:e>
                          <m:lim>
                            <m:r>
                              <a:rPr lang="en-GB" i="1">
                                <a:latin typeface="Cambria Math" panose="02040503050406030204" pitchFamily="18" charset="0"/>
                              </a:rPr>
                              <m:t>0</m:t>
                            </m:r>
                          </m:lim>
                        </m:limUpp>
                      </m:e>
                      <m:sub>
                        <m:r>
                          <a:rPr lang="en-GB" i="1">
                            <a:latin typeface="Cambria Math" panose="02040503050406030204" pitchFamily="18" charset="0"/>
                          </a:rPr>
                          <m:t>𝑟</m:t>
                        </m:r>
                      </m:sub>
                    </m:sSub>
                    <m:r>
                      <a:rPr lang="en-GB" i="1">
                        <a:latin typeface="Cambria Math" panose="02040503050406030204" pitchFamily="18" charset="0"/>
                      </a:rPr>
                      <m:t>𝑟</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𝐿</m:t>
                            </m:r>
                          </m:e>
                          <m:lim>
                            <m:r>
                              <a:rPr lang="en-GB" i="1">
                                <a:latin typeface="Cambria Math" panose="02040503050406030204" pitchFamily="18" charset="0"/>
                              </a:rPr>
                              <m:t>0</m:t>
                            </m:r>
                          </m:lim>
                        </m:limUpp>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acc>
                      <m:accPr>
                        <m:chr m:val="̇"/>
                        <m:ctrlPr>
                          <a:rPr lang="en-US" i="1">
                            <a:latin typeface="Cambria Math" panose="02040503050406030204" pitchFamily="18" charset="0"/>
                          </a:rPr>
                        </m:ctrlPr>
                      </m:accPr>
                      <m:e>
                        <m:r>
                          <a:rPr lang="en-GB" i="1">
                            <a:latin typeface="Cambria Math" panose="02040503050406030204" pitchFamily="18" charset="0"/>
                          </a:rPr>
                          <m:t>𝑤</m:t>
                        </m:r>
                      </m:e>
                    </m:acc>
                  </m:oMath>
                </a14:m>
                <a:r>
                  <a:rPr lang="en-GB" dirty="0"/>
                  <a:t>	…31</a:t>
                </a:r>
                <a:endParaRPr lang="en-US" dirty="0"/>
              </a:p>
              <a:p>
                <a:endParaRPr lang="en-US" dirty="0"/>
              </a:p>
            </p:txBody>
          </p:sp>
        </mc:Choice>
        <mc:Fallback xmlns="">
          <p:sp>
            <p:nvSpPr>
              <p:cNvPr id="3" name="Content Placeholder 2">
                <a:extLst>
                  <a:ext uri="{FF2B5EF4-FFF2-40B4-BE49-F238E27FC236}">
                    <a16:creationId xmlns:a16="http://schemas.microsoft.com/office/drawing/2014/main" id="{3A8483AF-253E-4ABE-9767-41B4A76A539A}"/>
                  </a:ext>
                </a:extLst>
              </p:cNvPr>
              <p:cNvSpPr>
                <a:spLocks noGrp="1" noRot="1" noChangeAspect="1" noMove="1" noResize="1" noEditPoints="1" noAdjustHandles="1" noChangeArrowheads="1" noChangeShapeType="1" noTextEdit="1"/>
              </p:cNvSpPr>
              <p:nvPr>
                <p:ph idx="1"/>
              </p:nvPr>
            </p:nvSpPr>
            <p:spPr>
              <a:xfrm>
                <a:off x="838200" y="802105"/>
                <a:ext cx="10515600" cy="5374858"/>
              </a:xfrm>
              <a:blipFill>
                <a:blip r:embed="rId2"/>
                <a:stretch>
                  <a:fillRect l="-1043" t="-227"/>
                </a:stretch>
              </a:blipFill>
            </p:spPr>
            <p:txBody>
              <a:bodyPr/>
              <a:lstStyle/>
              <a:p>
                <a:r>
                  <a:rPr lang="en-US">
                    <a:noFill/>
                  </a:rPr>
                  <a:t> </a:t>
                </a:r>
              </a:p>
            </p:txBody>
          </p:sp>
        </mc:Fallback>
      </mc:AlternateContent>
    </p:spTree>
    <p:extLst>
      <p:ext uri="{BB962C8B-B14F-4D97-AF65-F5344CB8AC3E}">
        <p14:creationId xmlns:p14="http://schemas.microsoft.com/office/powerpoint/2010/main" val="18225365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16D1B5-8FA9-43A2-A003-BB63BA60DBEE}"/>
              </a:ext>
            </a:extLst>
          </p:cNvPr>
          <p:cNvSpPr>
            <a:spLocks noGrp="1"/>
          </p:cNvSpPr>
          <p:nvPr>
            <p:ph type="title"/>
          </p:nvPr>
        </p:nvSpPr>
        <p:spPr>
          <a:xfrm>
            <a:off x="838200" y="18255"/>
            <a:ext cx="10515600" cy="1325563"/>
          </a:xfrm>
        </p:spPr>
        <p:txBody>
          <a:bodyPr/>
          <a:lstStyle/>
          <a:p>
            <a:r>
              <a:rPr lang="en-US" dirty="0"/>
              <a:t>Aerodynamic Control 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56AF3F5-DFED-45E5-8991-13530C48059D}"/>
                  </a:ext>
                </a:extLst>
              </p:cNvPr>
              <p:cNvSpPr>
                <a:spLocks noGrp="1"/>
              </p:cNvSpPr>
              <p:nvPr>
                <p:ph idx="1"/>
              </p:nvPr>
            </p:nvSpPr>
            <p:spPr>
              <a:xfrm>
                <a:off x="838200" y="1235242"/>
                <a:ext cx="10515600" cy="5622758"/>
              </a:xfrm>
            </p:spPr>
            <p:txBody>
              <a:bodyPr>
                <a:normAutofit fontScale="92500" lnSpcReduction="10000"/>
              </a:bodyPr>
              <a:lstStyle/>
              <a:p>
                <a:r>
                  <a:rPr lang="en-GB" dirty="0"/>
                  <a:t>The primary aerodynamic controls are the elevator, ailerons and rudder. Since the forces and moments created by control deflections arise from the changes in aerodynamic conditions, it is usual to quantify their effect in terms of aerodynamic control derivatives. The assumptions applied to the aerodynamic terms are also applied to the control terms, thus, for example, the pitching moment due to aerodynamic controls may be expressed </a:t>
                </a:r>
                <a:endParaRPr lang="en-US" dirty="0"/>
              </a:p>
              <a:p>
                <a:pPr marL="0" indent="0">
                  <a:buNone/>
                </a:pPr>
                <a:r>
                  <a:rPr lang="en-GB" dirty="0"/>
                  <a:t> </a:t>
                </a:r>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𝑐</m:t>
                        </m:r>
                      </m:sub>
                    </m:sSub>
                    <m:r>
                      <a:rPr lang="en-GB" i="1">
                        <a:latin typeface="Cambria Math" panose="02040503050406030204" pitchFamily="18" charset="0"/>
                      </a:rPr>
                      <m:t>=</m:t>
                    </m:r>
                    <m:f>
                      <m:fPr>
                        <m:ctrlPr>
                          <a:rPr lang="en-US"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𝑀</m:t>
                        </m:r>
                      </m:num>
                      <m:den>
                        <m:r>
                          <a:rPr lang="en-GB" i="1">
                            <a:latin typeface="Cambria Math" panose="02040503050406030204" pitchFamily="18" charset="0"/>
                          </a:rPr>
                          <m:t>𝜕𝜉</m:t>
                        </m:r>
                      </m:den>
                    </m:f>
                    <m:r>
                      <a:rPr lang="en-GB" i="1">
                        <a:latin typeface="Cambria Math" panose="02040503050406030204" pitchFamily="18" charset="0"/>
                      </a:rPr>
                      <m:t>𝜉</m:t>
                    </m:r>
                    <m:r>
                      <a:rPr lang="en-GB" i="1">
                        <a:latin typeface="Cambria Math" panose="02040503050406030204" pitchFamily="18" charset="0"/>
                      </a:rPr>
                      <m:t>+</m:t>
                    </m:r>
                    <m:f>
                      <m:fPr>
                        <m:ctrlPr>
                          <a:rPr lang="en-US"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𝑀</m:t>
                        </m:r>
                      </m:num>
                      <m:den>
                        <m:r>
                          <a:rPr lang="en-GB" i="1">
                            <a:latin typeface="Cambria Math" panose="02040503050406030204" pitchFamily="18" charset="0"/>
                          </a:rPr>
                          <m:t>𝜕𝜂</m:t>
                        </m:r>
                      </m:den>
                    </m:f>
                    <m:r>
                      <a:rPr lang="en-GB" i="1">
                        <a:latin typeface="Cambria Math" panose="02040503050406030204" pitchFamily="18" charset="0"/>
                      </a:rPr>
                      <m:t>𝜂</m:t>
                    </m:r>
                    <m:r>
                      <a:rPr lang="en-GB" i="1">
                        <a:latin typeface="Cambria Math" panose="02040503050406030204" pitchFamily="18" charset="0"/>
                      </a:rPr>
                      <m:t>+</m:t>
                    </m:r>
                    <m:f>
                      <m:fPr>
                        <m:ctrlPr>
                          <a:rPr lang="en-US"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𝑀</m:t>
                        </m:r>
                      </m:num>
                      <m:den>
                        <m:r>
                          <a:rPr lang="en-GB" i="1">
                            <a:latin typeface="Cambria Math" panose="02040503050406030204" pitchFamily="18" charset="0"/>
                          </a:rPr>
                          <m:t>𝜁</m:t>
                        </m:r>
                      </m:den>
                    </m:f>
                    <m:r>
                      <a:rPr lang="en-GB" i="1">
                        <a:latin typeface="Cambria Math" panose="02040503050406030204" pitchFamily="18" charset="0"/>
                      </a:rPr>
                      <m:t>𝜁</m:t>
                    </m:r>
                  </m:oMath>
                </a14:m>
                <a:r>
                  <a:rPr lang="en-GB" dirty="0"/>
                  <a:t>							32</a:t>
                </a:r>
                <a:endParaRPr lang="en-US" dirty="0"/>
              </a:p>
              <a:p>
                <a:pPr marL="0" indent="0">
                  <a:buNone/>
                </a:pPr>
                <a:r>
                  <a:rPr lang="en-GB" dirty="0"/>
                  <a:t>Where</a:t>
                </a:r>
                <a:endParaRPr lang="en-US" dirty="0"/>
              </a:p>
              <a:p>
                <a:pPr marL="0" indent="0">
                  <a:buNone/>
                </a:pPr>
                <a:r>
                  <a:rPr lang="en-GB" dirty="0"/>
                  <a:t> </a:t>
                </a:r>
                <a14:m>
                  <m:oMath xmlns:m="http://schemas.openxmlformats.org/officeDocument/2006/math">
                    <m:r>
                      <a:rPr lang="en-GB" i="1">
                        <a:latin typeface="Cambria Math" panose="02040503050406030204" pitchFamily="18" charset="0"/>
                      </a:rPr>
                      <m:t>𝜉</m:t>
                    </m:r>
                  </m:oMath>
                </a14:m>
                <a:r>
                  <a:rPr lang="en-GB" dirty="0"/>
                  <a:t> is ailerons angle</a:t>
                </a:r>
                <a:endParaRPr lang="en-US" dirty="0"/>
              </a:p>
              <a:p>
                <a:pPr marL="0" indent="0">
                  <a:buNone/>
                </a:pPr>
                <a:r>
                  <a:rPr lang="en-GB" dirty="0"/>
                  <a:t> </a:t>
                </a:r>
                <a14:m>
                  <m:oMath xmlns:m="http://schemas.openxmlformats.org/officeDocument/2006/math">
                    <m:r>
                      <a:rPr lang="en-GB" i="1">
                        <a:latin typeface="Cambria Math" panose="02040503050406030204" pitchFamily="18" charset="0"/>
                      </a:rPr>
                      <m:t>𝜂</m:t>
                    </m:r>
                    <m:r>
                      <a:rPr lang="en-GB" i="1">
                        <a:latin typeface="Cambria Math" panose="02040503050406030204" pitchFamily="18" charset="0"/>
                      </a:rPr>
                      <m:t> </m:t>
                    </m:r>
                  </m:oMath>
                </a14:m>
                <a:r>
                  <a:rPr lang="en-GB" dirty="0"/>
                  <a:t>is elevator angle</a:t>
                </a:r>
                <a:endParaRPr lang="en-US" dirty="0"/>
              </a:p>
              <a:p>
                <a:pPr marL="0" indent="0">
                  <a:buNone/>
                </a:pPr>
                <a14:m>
                  <m:oMath xmlns:m="http://schemas.openxmlformats.org/officeDocument/2006/math">
                    <m:r>
                      <a:rPr lang="en-GB" i="1">
                        <a:latin typeface="Cambria Math" panose="02040503050406030204" pitchFamily="18" charset="0"/>
                      </a:rPr>
                      <m:t>𝜁</m:t>
                    </m:r>
                    <m:r>
                      <a:rPr lang="en-GB" i="1">
                        <a:latin typeface="Cambria Math" panose="02040503050406030204" pitchFamily="18" charset="0"/>
                      </a:rPr>
                      <m:t> </m:t>
                    </m:r>
                  </m:oMath>
                </a14:m>
                <a:r>
                  <a:rPr lang="en-GB" dirty="0"/>
                  <a:t>is rudder angle</a:t>
                </a: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56AF3F5-DFED-45E5-8991-13530C48059D}"/>
                  </a:ext>
                </a:extLst>
              </p:cNvPr>
              <p:cNvSpPr>
                <a:spLocks noGrp="1" noRot="1" noChangeAspect="1" noMove="1" noResize="1" noEditPoints="1" noAdjustHandles="1" noChangeArrowheads="1" noChangeShapeType="1" noTextEdit="1"/>
              </p:cNvSpPr>
              <p:nvPr>
                <p:ph idx="1"/>
              </p:nvPr>
            </p:nvSpPr>
            <p:spPr>
              <a:xfrm>
                <a:off x="838200" y="1235242"/>
                <a:ext cx="10515600" cy="5622758"/>
              </a:xfrm>
              <a:blipFill>
                <a:blip r:embed="rId2"/>
                <a:stretch>
                  <a:fillRect l="-1043" t="-2278" r="-1391"/>
                </a:stretch>
              </a:blipFill>
            </p:spPr>
            <p:txBody>
              <a:bodyPr/>
              <a:lstStyle/>
              <a:p>
                <a:r>
                  <a:rPr lang="en-US">
                    <a:noFill/>
                  </a:rPr>
                  <a:t> </a:t>
                </a:r>
              </a:p>
            </p:txBody>
          </p:sp>
        </mc:Fallback>
      </mc:AlternateContent>
    </p:spTree>
    <p:extLst>
      <p:ext uri="{BB962C8B-B14F-4D97-AF65-F5344CB8AC3E}">
        <p14:creationId xmlns:p14="http://schemas.microsoft.com/office/powerpoint/2010/main" val="1502543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707FD10-3367-4CAF-9F1A-C43523F7AE89}"/>
                  </a:ext>
                </a:extLst>
              </p:cNvPr>
              <p:cNvSpPr>
                <a:spLocks noGrp="1"/>
              </p:cNvSpPr>
              <p:nvPr>
                <p:ph idx="1"/>
              </p:nvPr>
            </p:nvSpPr>
            <p:spPr>
              <a:xfrm>
                <a:off x="838200" y="545432"/>
                <a:ext cx="10515600" cy="5631531"/>
              </a:xfrm>
            </p:spPr>
            <p:txBody>
              <a:bodyPr>
                <a:normAutofit/>
              </a:bodyPr>
              <a:lstStyle/>
              <a:p>
                <a:r>
                  <a:rPr lang="en-GB" dirty="0"/>
                  <a:t>Since equation 32 describes the effect of the aerodynamic controls with respect to the prevailing trim condition it is important to realize that the control angles </a:t>
                </a:r>
                <a14:m>
                  <m:oMath xmlns:m="http://schemas.openxmlformats.org/officeDocument/2006/math">
                    <m:r>
                      <a:rPr lang="en-GB" i="1">
                        <a:latin typeface="Cambria Math" panose="02040503050406030204" pitchFamily="18" charset="0"/>
                      </a:rPr>
                      <m:t>𝜉</m:t>
                    </m:r>
                    <m:r>
                      <a:rPr lang="en-GB" i="1">
                        <a:latin typeface="Cambria Math" panose="02040503050406030204" pitchFamily="18" charset="0"/>
                      </a:rPr>
                      <m:t>,</m:t>
                    </m:r>
                    <m:r>
                      <a:rPr lang="en-GB" i="1">
                        <a:latin typeface="Cambria Math" panose="02040503050406030204" pitchFamily="18" charset="0"/>
                      </a:rPr>
                      <m:t>𝜂</m:t>
                    </m:r>
                    <m:r>
                      <a:rPr lang="en-GB" i="1">
                        <a:latin typeface="Cambria Math" panose="02040503050406030204" pitchFamily="18" charset="0"/>
                      </a:rPr>
                      <m:t>,</m:t>
                    </m:r>
                    <m:r>
                      <m:rPr>
                        <m:nor/>
                      </m:rPr>
                      <a:rPr lang="en-GB"/>
                      <m:t> </m:t>
                    </m:r>
                    <m:r>
                      <m:rPr>
                        <m:nor/>
                      </m:rPr>
                      <a:rPr lang="en-GB"/>
                      <m:t>and</m:t>
                    </m:r>
                    <m:r>
                      <m:rPr>
                        <m:nor/>
                      </m:rPr>
                      <a:rPr lang="en-GB"/>
                      <m:t> </m:t>
                    </m:r>
                    <m:r>
                      <a:rPr lang="en-GB" i="1">
                        <a:latin typeface="Cambria Math" panose="02040503050406030204" pitchFamily="18" charset="0"/>
                      </a:rPr>
                      <m:t>𝜁</m:t>
                    </m:r>
                  </m:oMath>
                </a14:m>
                <a:r>
                  <a:rPr lang="en-GB" dirty="0"/>
                  <a:t> are measured relative to the trim settings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𝜉</m:t>
                        </m:r>
                      </m:e>
                      <m:sub>
                        <m:r>
                          <a:rPr lang="en-GB" i="1">
                            <a:latin typeface="Cambria Math" panose="02040503050406030204" pitchFamily="18" charset="0"/>
                          </a:rPr>
                          <m:t>𝑒</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𝜂</m:t>
                        </m:r>
                      </m:e>
                      <m:sub>
                        <m:r>
                          <a:rPr lang="en-GB" i="1">
                            <a:latin typeface="Cambria Math" panose="02040503050406030204" pitchFamily="18" charset="0"/>
                          </a:rPr>
                          <m:t>𝑒</m:t>
                        </m:r>
                      </m:sub>
                    </m:sSub>
                    <m:r>
                      <a:rPr lang="en-GB" i="1">
                        <a:latin typeface="Cambria Math" panose="02040503050406030204" pitchFamily="18" charset="0"/>
                      </a:rPr>
                      <m:t>,</m:t>
                    </m:r>
                    <m:r>
                      <m:rPr>
                        <m:nor/>
                      </m:rPr>
                      <a:rPr lang="en-GB"/>
                      <m:t> </m:t>
                    </m:r>
                    <m:r>
                      <m:rPr>
                        <m:nor/>
                      </m:rPr>
                      <a:rPr lang="en-GB"/>
                      <m:t>and</m:t>
                    </m:r>
                    <m:r>
                      <m:rPr>
                        <m:nor/>
                      </m:rPr>
                      <a:rPr lang="en-GB"/>
                      <m:t> </m:t>
                    </m:r>
                    <m:sSub>
                      <m:sSubPr>
                        <m:ctrlPr>
                          <a:rPr lang="en-US" i="1">
                            <a:latin typeface="Cambria Math" panose="02040503050406030204" pitchFamily="18" charset="0"/>
                          </a:rPr>
                        </m:ctrlPr>
                      </m:sSubPr>
                      <m:e>
                        <m:r>
                          <a:rPr lang="en-GB" i="1">
                            <a:latin typeface="Cambria Math" panose="02040503050406030204" pitchFamily="18" charset="0"/>
                          </a:rPr>
                          <m:t>𝜁</m:t>
                        </m:r>
                      </m:e>
                      <m:sub>
                        <m:r>
                          <a:rPr lang="en-GB" i="1">
                            <a:latin typeface="Cambria Math" panose="02040503050406030204" pitchFamily="18" charset="0"/>
                          </a:rPr>
                          <m:t>𝑒</m:t>
                        </m:r>
                      </m:sub>
                    </m:sSub>
                  </m:oMath>
                </a14:m>
                <a:r>
                  <a:rPr lang="en-GB" dirty="0"/>
                  <a:t> respectively. Again, the shorthand notation may be used and equation 32 may be written </a:t>
                </a:r>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𝑐</m:t>
                        </m:r>
                      </m:sub>
                    </m:sSub>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𝜉</m:t>
                            </m:r>
                          </m:sub>
                        </m:sSub>
                      </m:e>
                      <m:lim>
                        <m:r>
                          <a:rPr lang="en-GB" i="1">
                            <a:latin typeface="Cambria Math" panose="02040503050406030204" pitchFamily="18" charset="0"/>
                          </a:rPr>
                          <m:t>0</m:t>
                        </m:r>
                      </m:lim>
                    </m:limUpp>
                    <m:r>
                      <a:rPr lang="en-GB" i="1">
                        <a:latin typeface="Cambria Math" panose="02040503050406030204" pitchFamily="18" charset="0"/>
                      </a:rPr>
                      <m:t>𝜉</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𝜂</m:t>
                            </m:r>
                          </m:sub>
                        </m:sSub>
                      </m:e>
                      <m:lim>
                        <m:r>
                          <a:rPr lang="en-GB" i="1">
                            <a:latin typeface="Cambria Math" panose="02040503050406030204" pitchFamily="18" charset="0"/>
                          </a:rPr>
                          <m:t>0</m:t>
                        </m:r>
                      </m:lim>
                    </m:limUpp>
                    <m:r>
                      <a:rPr lang="en-GB" i="1">
                        <a:latin typeface="Cambria Math" panose="02040503050406030204" pitchFamily="18" charset="0"/>
                      </a:rPr>
                      <m:t>𝜂</m:t>
                    </m:r>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𝑀</m:t>
                            </m:r>
                          </m:e>
                          <m:lim>
                            <m:r>
                              <a:rPr lang="en-GB" i="1">
                                <a:latin typeface="Cambria Math" panose="02040503050406030204" pitchFamily="18" charset="0"/>
                              </a:rPr>
                              <m:t>0</m:t>
                            </m:r>
                          </m:lim>
                        </m:limUpp>
                      </m:e>
                      <m:sub>
                        <m:r>
                          <a:rPr lang="en-GB" i="1">
                            <a:latin typeface="Cambria Math" panose="02040503050406030204" pitchFamily="18" charset="0"/>
                          </a:rPr>
                          <m:t>𝜁</m:t>
                        </m:r>
                      </m:sub>
                    </m:sSub>
                    <m:r>
                      <a:rPr lang="en-GB" i="1">
                        <a:latin typeface="Cambria Math" panose="02040503050406030204" pitchFamily="18" charset="0"/>
                      </a:rPr>
                      <m:t>𝜁</m:t>
                    </m:r>
                  </m:oMath>
                </a14:m>
                <a:r>
                  <a:rPr lang="en-GB" dirty="0"/>
                  <a:t>						33</a:t>
                </a:r>
                <a:endParaRPr lang="en-US" dirty="0"/>
              </a:p>
              <a:p>
                <a:r>
                  <a:rPr lang="en-GB" dirty="0"/>
                  <a:t>The aerodynamic control terms in the remaining equations of motion are assembled in a similar way. If it is required to study the response of an aeroplane to other aerodynamic controls, for example flaps, spoilers, leading edge devices, etc, then additional terms may be appended to equation 33 and the remaining equations of motion as required.</a:t>
                </a:r>
                <a:endParaRPr lang="en-US" dirty="0"/>
              </a:p>
              <a:p>
                <a:endParaRPr lang="en-US" dirty="0"/>
              </a:p>
            </p:txBody>
          </p:sp>
        </mc:Choice>
        <mc:Fallback xmlns="">
          <p:sp>
            <p:nvSpPr>
              <p:cNvPr id="3" name="Content Placeholder 2">
                <a:extLst>
                  <a:ext uri="{FF2B5EF4-FFF2-40B4-BE49-F238E27FC236}">
                    <a16:creationId xmlns:a16="http://schemas.microsoft.com/office/drawing/2014/main" id="{6707FD10-3367-4CAF-9F1A-C43523F7AE89}"/>
                  </a:ext>
                </a:extLst>
              </p:cNvPr>
              <p:cNvSpPr>
                <a:spLocks noGrp="1" noRot="1" noChangeAspect="1" noMove="1" noResize="1" noEditPoints="1" noAdjustHandles="1" noChangeArrowheads="1" noChangeShapeType="1" noTextEdit="1"/>
              </p:cNvSpPr>
              <p:nvPr>
                <p:ph idx="1"/>
              </p:nvPr>
            </p:nvSpPr>
            <p:spPr>
              <a:xfrm>
                <a:off x="838200" y="545432"/>
                <a:ext cx="10515600" cy="5631531"/>
              </a:xfrm>
              <a:blipFill>
                <a:blip r:embed="rId2"/>
                <a:stretch>
                  <a:fillRect l="-1043" t="-1732" r="-1913"/>
                </a:stretch>
              </a:blipFill>
            </p:spPr>
            <p:txBody>
              <a:bodyPr/>
              <a:lstStyle/>
              <a:p>
                <a:r>
                  <a:rPr lang="en-US">
                    <a:noFill/>
                  </a:rPr>
                  <a:t> </a:t>
                </a:r>
              </a:p>
            </p:txBody>
          </p:sp>
        </mc:Fallback>
      </mc:AlternateContent>
    </p:spTree>
    <p:extLst>
      <p:ext uri="{BB962C8B-B14F-4D97-AF65-F5344CB8AC3E}">
        <p14:creationId xmlns:p14="http://schemas.microsoft.com/office/powerpoint/2010/main" val="3618868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5FF60-4037-4639-B646-C76B3E1245A2}"/>
              </a:ext>
            </a:extLst>
          </p:cNvPr>
          <p:cNvSpPr>
            <a:spLocks noGrp="1"/>
          </p:cNvSpPr>
          <p:nvPr>
            <p:ph type="title"/>
          </p:nvPr>
        </p:nvSpPr>
        <p:spPr/>
        <p:txBody>
          <a:bodyPr/>
          <a:lstStyle/>
          <a:p>
            <a:r>
              <a:rPr lang="en-US" dirty="0"/>
              <a:t>Power 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CBAE54A-3BE3-4DB6-B5D7-9D8E4A33E4EE}"/>
                  </a:ext>
                </a:extLst>
              </p:cNvPr>
              <p:cNvSpPr>
                <a:spLocks noGrp="1"/>
              </p:cNvSpPr>
              <p:nvPr>
                <p:ph idx="1"/>
              </p:nvPr>
            </p:nvSpPr>
            <p:spPr/>
            <p:txBody>
              <a:bodyPr>
                <a:normAutofit/>
              </a:bodyPr>
              <a:lstStyle/>
              <a:p>
                <a:r>
                  <a:rPr lang="en-GB" dirty="0"/>
                  <a:t>Power, and thrust </a:t>
                </a:r>
                <a14:m>
                  <m:oMath xmlns:m="http://schemas.openxmlformats.org/officeDocument/2006/math">
                    <m:r>
                      <a:rPr lang="en-GB" i="1">
                        <a:latin typeface="Cambria Math" panose="02040503050406030204" pitchFamily="18" charset="0"/>
                      </a:rPr>
                      <m:t>𝜏</m:t>
                    </m:r>
                    <m:r>
                      <a:rPr lang="en-GB" i="1">
                        <a:latin typeface="Cambria Math" panose="02040503050406030204" pitchFamily="18" charset="0"/>
                      </a:rPr>
                      <m:t> </m:t>
                    </m:r>
                  </m:oMath>
                </a14:m>
                <a:r>
                  <a:rPr lang="en-GB" dirty="0"/>
                  <a:t>is usually controlled by the throttle lever angle </a:t>
                </a:r>
                <a14:m>
                  <m:oMath xmlns:m="http://schemas.openxmlformats.org/officeDocument/2006/math">
                    <m:r>
                      <a:rPr lang="en-GB" i="1">
                        <a:latin typeface="Cambria Math" panose="02040503050406030204" pitchFamily="18" charset="0"/>
                      </a:rPr>
                      <m:t>𝜀</m:t>
                    </m:r>
                  </m:oMath>
                </a14:m>
                <a:r>
                  <a:rPr lang="en-GB" dirty="0"/>
                  <a:t> and the relationship between the two variables is given, for a simple turbo-jet, by equation 34.</a:t>
                </a:r>
                <a:endParaRPr lang="en-US" dirty="0"/>
              </a:p>
              <a:p>
                <a14:m>
                  <m:oMath xmlns:m="http://schemas.openxmlformats.org/officeDocument/2006/math">
                    <m:f>
                      <m:fPr>
                        <m:ctrlPr>
                          <a:rPr lang="en-US" i="1">
                            <a:latin typeface="Cambria Math" panose="02040503050406030204" pitchFamily="18" charset="0"/>
                          </a:rPr>
                        </m:ctrlPr>
                      </m:fPr>
                      <m:num>
                        <m:r>
                          <a:rPr lang="en-GB" i="1">
                            <a:latin typeface="Cambria Math" panose="02040503050406030204" pitchFamily="18" charset="0"/>
                          </a:rPr>
                          <m:t>𝜏</m:t>
                        </m:r>
                        <m:d>
                          <m:dPr>
                            <m:ctrlPr>
                              <a:rPr lang="en-US" i="1">
                                <a:latin typeface="Cambria Math" panose="02040503050406030204" pitchFamily="18" charset="0"/>
                              </a:rPr>
                            </m:ctrlPr>
                          </m:dPr>
                          <m:e>
                            <m:r>
                              <a:rPr lang="en-GB" i="1">
                                <a:latin typeface="Cambria Math" panose="02040503050406030204" pitchFamily="18" charset="0"/>
                              </a:rPr>
                              <m:t>𝑠</m:t>
                            </m:r>
                          </m:e>
                        </m:d>
                      </m:num>
                      <m:den>
                        <m:r>
                          <a:rPr lang="en-GB" i="1">
                            <a:latin typeface="Cambria Math" panose="02040503050406030204" pitchFamily="18" charset="0"/>
                          </a:rPr>
                          <m:t>𝜀</m:t>
                        </m:r>
                        <m:d>
                          <m:dPr>
                            <m:ctrlPr>
                              <a:rPr lang="en-US" i="1">
                                <a:latin typeface="Cambria Math" panose="02040503050406030204" pitchFamily="18" charset="0"/>
                              </a:rPr>
                            </m:ctrlPr>
                          </m:dPr>
                          <m:e>
                            <m:r>
                              <a:rPr lang="en-GB" i="1">
                                <a:latin typeface="Cambria Math" panose="02040503050406030204" pitchFamily="18" charset="0"/>
                              </a:rPr>
                              <m:t>𝑠</m:t>
                            </m:r>
                          </m:e>
                        </m:d>
                      </m:den>
                    </m:f>
                    <m:r>
                      <a:rPr lang="en-GB"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GB" i="1">
                                <a:latin typeface="Cambria Math" panose="02040503050406030204" pitchFamily="18" charset="0"/>
                              </a:rPr>
                              <m:t>𝑘</m:t>
                            </m:r>
                          </m:e>
                          <m:sub>
                            <m:r>
                              <a:rPr lang="en-GB" i="1">
                                <a:latin typeface="Cambria Math" panose="02040503050406030204" pitchFamily="18" charset="0"/>
                              </a:rPr>
                              <m:t>𝜏</m:t>
                            </m:r>
                          </m:sub>
                        </m:sSub>
                      </m:num>
                      <m:den>
                        <m:d>
                          <m:dPr>
                            <m:ctrlPr>
                              <a:rPr lang="en-US" i="1">
                                <a:latin typeface="Cambria Math" panose="02040503050406030204" pitchFamily="18" charset="0"/>
                              </a:rPr>
                            </m:ctrlPr>
                          </m:dPr>
                          <m:e>
                            <m:r>
                              <a:rPr lang="en-GB" i="1">
                                <a:latin typeface="Cambria Math" panose="02040503050406030204" pitchFamily="18" charset="0"/>
                              </a:rPr>
                              <m:t>1+</m:t>
                            </m:r>
                            <m:r>
                              <a:rPr lang="en-GB" i="1">
                                <a:latin typeface="Cambria Math" panose="02040503050406030204" pitchFamily="18" charset="0"/>
                              </a:rPr>
                              <m:t>𝑠</m:t>
                            </m:r>
                            <m:sSub>
                              <m:sSubPr>
                                <m:ctrlPr>
                                  <a:rPr lang="en-US"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𝜏</m:t>
                                </m:r>
                              </m:sub>
                            </m:sSub>
                          </m:e>
                        </m:d>
                      </m:den>
                    </m:f>
                  </m:oMath>
                </a14:m>
                <a:r>
                  <a:rPr lang="en-GB" dirty="0"/>
                  <a:t> 							34</a:t>
                </a:r>
                <a:endParaRPr lang="en-US" dirty="0"/>
              </a:p>
              <a:p>
                <a:pPr marL="0" indent="0">
                  <a:buNone/>
                </a:pPr>
                <a:endParaRPr lang="en-US" dirty="0"/>
              </a:p>
              <a:p>
                <a:r>
                  <a:rPr lang="en-GB" dirty="0"/>
                  <a:t>Movement of the throttle lever causes a thrust change which in turn gives rise to a change in the components of force and moment acting on the aeroplane. It is mathematically convenient to describe these effects in terms of engine thrust derivatives.</a:t>
                </a:r>
                <a:endParaRPr lang="en-US" dirty="0"/>
              </a:p>
            </p:txBody>
          </p:sp>
        </mc:Choice>
        <mc:Fallback xmlns="">
          <p:sp>
            <p:nvSpPr>
              <p:cNvPr id="3" name="Content Placeholder 2">
                <a:extLst>
                  <a:ext uri="{FF2B5EF4-FFF2-40B4-BE49-F238E27FC236}">
                    <a16:creationId xmlns:a16="http://schemas.microsoft.com/office/drawing/2014/main" id="{9CBAE54A-3BE3-4DB6-B5D7-9D8E4A33E4EE}"/>
                  </a:ext>
                </a:extLst>
              </p:cNvPr>
              <p:cNvSpPr>
                <a:spLocks noGrp="1" noRot="1" noChangeAspect="1" noMove="1" noResize="1" noEditPoints="1" noAdjustHandles="1" noChangeArrowheads="1" noChangeShapeType="1" noTextEdit="1"/>
              </p:cNvSpPr>
              <p:nvPr>
                <p:ph idx="1"/>
              </p:nvPr>
            </p:nvSpPr>
            <p:spPr>
              <a:blipFill>
                <a:blip r:embed="rId2"/>
                <a:stretch>
                  <a:fillRect l="-1043" t="-2241" r="-522"/>
                </a:stretch>
              </a:blipFill>
            </p:spPr>
            <p:txBody>
              <a:bodyPr/>
              <a:lstStyle/>
              <a:p>
                <a:r>
                  <a:rPr lang="en-US">
                    <a:noFill/>
                  </a:rPr>
                  <a:t> </a:t>
                </a:r>
              </a:p>
            </p:txBody>
          </p:sp>
        </mc:Fallback>
      </mc:AlternateContent>
    </p:spTree>
    <p:extLst>
      <p:ext uri="{BB962C8B-B14F-4D97-AF65-F5344CB8AC3E}">
        <p14:creationId xmlns:p14="http://schemas.microsoft.com/office/powerpoint/2010/main" val="61169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550FE34-79D2-4B2F-84C5-4EFEA2BC3E16}"/>
                  </a:ext>
                </a:extLst>
              </p:cNvPr>
              <p:cNvSpPr>
                <a:spLocks noGrp="1"/>
              </p:cNvSpPr>
              <p:nvPr>
                <p:ph idx="1"/>
              </p:nvPr>
            </p:nvSpPr>
            <p:spPr>
              <a:xfrm>
                <a:off x="838200" y="497305"/>
                <a:ext cx="10515600" cy="5679658"/>
              </a:xfrm>
            </p:spPr>
            <p:txBody>
              <a:bodyPr/>
              <a:lstStyle/>
              <a:p>
                <a:r>
                  <a:rPr lang="en-GB" dirty="0"/>
                  <a:t>For example, normal force due to thrust may be expressed in the usual shorthand notation</a:t>
                </a:r>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𝑝</m:t>
                        </m:r>
                      </m:sub>
                    </m:sSub>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𝑍</m:t>
                            </m:r>
                          </m:e>
                          <m:lim>
                            <m:r>
                              <a:rPr lang="en-GB" i="1">
                                <a:latin typeface="Cambria Math" panose="02040503050406030204" pitchFamily="18" charset="0"/>
                              </a:rPr>
                              <m:t>0</m:t>
                            </m:r>
                          </m:lim>
                        </m:limUpp>
                      </m:e>
                      <m:sub>
                        <m:r>
                          <a:rPr lang="en-GB" i="1">
                            <a:latin typeface="Cambria Math" panose="02040503050406030204" pitchFamily="18" charset="0"/>
                          </a:rPr>
                          <m:t>𝜏</m:t>
                        </m:r>
                      </m:sub>
                    </m:sSub>
                    <m:r>
                      <a:rPr lang="en-GB" i="1">
                        <a:latin typeface="Cambria Math" panose="02040503050406030204" pitchFamily="18" charset="0"/>
                      </a:rPr>
                      <m:t>𝜏</m:t>
                    </m:r>
                  </m:oMath>
                </a14:m>
                <a:r>
                  <a:rPr lang="en-GB" dirty="0"/>
                  <a:t>						35</a:t>
                </a:r>
                <a:endParaRPr lang="en-US" dirty="0"/>
              </a:p>
              <a:p>
                <a:r>
                  <a:rPr lang="en-GB" dirty="0"/>
                  <a:t>The contributions to the remaining equations of motion are expressed in a similar way. As for the aerodynamic controls, power changes are measured with respect to the prevailing trim setting. Therefore, </a:t>
                </a:r>
                <a14:m>
                  <m:oMath xmlns:m="http://schemas.openxmlformats.org/officeDocument/2006/math">
                    <m:r>
                      <a:rPr lang="en-GB" i="1">
                        <a:latin typeface="Cambria Math" panose="02040503050406030204" pitchFamily="18" charset="0"/>
                      </a:rPr>
                      <m:t>𝜏</m:t>
                    </m:r>
                  </m:oMath>
                </a14:m>
                <a:r>
                  <a:rPr lang="en-GB" dirty="0"/>
                  <a:t> quantifies the thrust perturbation relative to the trim setting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𝑒</m:t>
                        </m:r>
                      </m:sub>
                    </m:sSub>
                  </m:oMath>
                </a14:m>
                <a:r>
                  <a:rPr lang="en-GB" dirty="0"/>
                  <a:t>.</a:t>
                </a:r>
                <a:endParaRPr lang="en-US" dirty="0"/>
              </a:p>
              <a:p>
                <a:endParaRPr lang="en-US" dirty="0"/>
              </a:p>
            </p:txBody>
          </p:sp>
        </mc:Choice>
        <mc:Fallback xmlns="">
          <p:sp>
            <p:nvSpPr>
              <p:cNvPr id="3" name="Content Placeholder 2">
                <a:extLst>
                  <a:ext uri="{FF2B5EF4-FFF2-40B4-BE49-F238E27FC236}">
                    <a16:creationId xmlns:a16="http://schemas.microsoft.com/office/drawing/2014/main" id="{0550FE34-79D2-4B2F-84C5-4EFEA2BC3E16}"/>
                  </a:ext>
                </a:extLst>
              </p:cNvPr>
              <p:cNvSpPr>
                <a:spLocks noGrp="1" noRot="1" noChangeAspect="1" noMove="1" noResize="1" noEditPoints="1" noAdjustHandles="1" noChangeArrowheads="1" noChangeShapeType="1" noTextEdit="1"/>
              </p:cNvSpPr>
              <p:nvPr>
                <p:ph idx="1"/>
              </p:nvPr>
            </p:nvSpPr>
            <p:spPr>
              <a:xfrm>
                <a:off x="838200" y="497305"/>
                <a:ext cx="10515600" cy="5679658"/>
              </a:xfrm>
              <a:blipFill>
                <a:blip r:embed="rId2"/>
                <a:stretch>
                  <a:fillRect l="-1043" t="-1826"/>
                </a:stretch>
              </a:blipFill>
            </p:spPr>
            <p:txBody>
              <a:bodyPr/>
              <a:lstStyle/>
              <a:p>
                <a:r>
                  <a:rPr lang="en-US">
                    <a:noFill/>
                  </a:rPr>
                  <a:t> </a:t>
                </a:r>
              </a:p>
            </p:txBody>
          </p:sp>
        </mc:Fallback>
      </mc:AlternateContent>
    </p:spTree>
    <p:extLst>
      <p:ext uri="{BB962C8B-B14F-4D97-AF65-F5344CB8AC3E}">
        <p14:creationId xmlns:p14="http://schemas.microsoft.com/office/powerpoint/2010/main" val="359206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F0110F-65DE-4A4D-A085-D29AB997EE76}"/>
              </a:ext>
            </a:extLst>
          </p:cNvPr>
          <p:cNvSpPr>
            <a:spLocks noGrp="1"/>
          </p:cNvSpPr>
          <p:nvPr>
            <p:ph type="title"/>
          </p:nvPr>
        </p:nvSpPr>
        <p:spPr/>
        <p:txBody>
          <a:bodyPr/>
          <a:lstStyle/>
          <a:p>
            <a:r>
              <a:rPr lang="en-US" dirty="0"/>
              <a:t>Equations of motion for small perturbation </a:t>
            </a:r>
          </a:p>
        </p:txBody>
      </p:sp>
      <p:sp>
        <p:nvSpPr>
          <p:cNvPr id="3" name="Content Placeholder 2">
            <a:extLst>
              <a:ext uri="{FF2B5EF4-FFF2-40B4-BE49-F238E27FC236}">
                <a16:creationId xmlns="" xmlns:a16="http://schemas.microsoft.com/office/drawing/2014/main" id="{61004F27-85DF-4244-B9F9-70531F55008F}"/>
              </a:ext>
            </a:extLst>
          </p:cNvPr>
          <p:cNvSpPr>
            <a:spLocks noGrp="1"/>
          </p:cNvSpPr>
          <p:nvPr>
            <p:ph idx="1"/>
          </p:nvPr>
        </p:nvSpPr>
        <p:spPr/>
        <p:txBody>
          <a:bodyPr/>
          <a:lstStyle/>
          <a:p>
            <a:r>
              <a:rPr lang="en-GB" dirty="0"/>
              <a:t>To complete the development of the Linearized equations of motion it only remains to substitute the appropriate expressions for the aerodynamic, gravitational, aerodynamic control and thrust terms into equation 23. </a:t>
            </a:r>
          </a:p>
          <a:p>
            <a:r>
              <a:rPr lang="en-GB" dirty="0"/>
              <a:t>The aerodynamic terms are exemplified by expressions like 30 and 31, expressions for the gravitational terms are given in equations 27, the aerodynamic control terms are exemplified by expressions like equation 33 and the thrust terms are exemplified by expressions like equation 34. Bringing all of these together the following equations are obtained</a:t>
            </a:r>
            <a:endParaRPr lang="en-US" dirty="0"/>
          </a:p>
          <a:p>
            <a:endParaRPr lang="en-US" dirty="0"/>
          </a:p>
        </p:txBody>
      </p:sp>
    </p:spTree>
    <p:extLst>
      <p:ext uri="{BB962C8B-B14F-4D97-AF65-F5344CB8AC3E}">
        <p14:creationId xmlns:p14="http://schemas.microsoft.com/office/powerpoint/2010/main" val="2176409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2AF96622-03C7-48B3-910E-563C2573D942}"/>
              </a:ext>
            </a:extLst>
          </p:cNvPr>
          <p:cNvPicPr>
            <a:picLocks noGrp="1" noChangeAspect="1"/>
          </p:cNvPicPr>
          <p:nvPr>
            <p:ph idx="1"/>
          </p:nvPr>
        </p:nvPicPr>
        <p:blipFill>
          <a:blip r:embed="rId2"/>
          <a:stretch>
            <a:fillRect/>
          </a:stretch>
        </p:blipFill>
        <p:spPr>
          <a:xfrm>
            <a:off x="459066" y="208547"/>
            <a:ext cx="11377732" cy="6649453"/>
          </a:xfrm>
          <a:prstGeom prst="rect">
            <a:avLst/>
          </a:prstGeom>
        </p:spPr>
      </p:pic>
    </p:spTree>
    <p:extLst>
      <p:ext uri="{BB962C8B-B14F-4D97-AF65-F5344CB8AC3E}">
        <p14:creationId xmlns:p14="http://schemas.microsoft.com/office/powerpoint/2010/main" val="3674118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CDBF5BAD-FE32-4E34-A5C3-A7F3B62D3DC2}"/>
              </a:ext>
            </a:extLst>
          </p:cNvPr>
          <p:cNvPicPr>
            <a:picLocks noGrp="1" noChangeAspect="1"/>
          </p:cNvPicPr>
          <p:nvPr>
            <p:ph idx="1"/>
          </p:nvPr>
        </p:nvPicPr>
        <p:blipFill>
          <a:blip r:embed="rId2"/>
          <a:stretch>
            <a:fillRect/>
          </a:stretch>
        </p:blipFill>
        <p:spPr>
          <a:xfrm>
            <a:off x="112295" y="946485"/>
            <a:ext cx="12079705" cy="5270060"/>
          </a:xfrm>
          <a:prstGeom prst="rect">
            <a:avLst/>
          </a:prstGeom>
        </p:spPr>
      </p:pic>
    </p:spTree>
    <p:extLst>
      <p:ext uri="{BB962C8B-B14F-4D97-AF65-F5344CB8AC3E}">
        <p14:creationId xmlns:p14="http://schemas.microsoft.com/office/powerpoint/2010/main" val="2230426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5AE6C48-5783-42BE-9312-C81EB73B7E27}"/>
              </a:ext>
            </a:extLst>
          </p:cNvPr>
          <p:cNvSpPr>
            <a:spLocks noGrp="1"/>
          </p:cNvSpPr>
          <p:nvPr>
            <p:ph idx="1"/>
          </p:nvPr>
        </p:nvSpPr>
        <p:spPr>
          <a:xfrm>
            <a:off x="112296" y="617561"/>
            <a:ext cx="11518230" cy="6192253"/>
          </a:xfrm>
        </p:spPr>
        <p:txBody>
          <a:bodyPr>
            <a:normAutofit/>
          </a:bodyPr>
          <a:lstStyle/>
          <a:p>
            <a:r>
              <a:rPr lang="en-GB" dirty="0"/>
              <a:t>Now in the steady trimmed flight condition all the perturbation variables are their derivatives are, by definition, zero. Thus in the steady state equation 35 reduce to derivatives are, by definition, zero. Thus in the steady state equations 35 reduce to</a:t>
            </a:r>
          </a:p>
          <a:p>
            <a:endParaRPr lang="en-GB" dirty="0"/>
          </a:p>
          <a:p>
            <a:endParaRPr lang="en-GB" dirty="0"/>
          </a:p>
          <a:p>
            <a:endParaRPr lang="en-GB" dirty="0"/>
          </a:p>
          <a:p>
            <a:endParaRPr lang="en-GB" dirty="0"/>
          </a:p>
          <a:p>
            <a:endParaRPr lang="en-GB" dirty="0"/>
          </a:p>
          <a:p>
            <a:pPr marL="0" indent="0">
              <a:buNone/>
            </a:pPr>
            <a:endParaRPr lang="en-GB" dirty="0"/>
          </a:p>
          <a:p>
            <a:r>
              <a:rPr lang="en-GB" dirty="0"/>
              <a:t>Equation 36 therefore identify the constant trim terms which may be substituted into equations 35 and, following rearrangement, they may be written</a:t>
            </a:r>
            <a:endParaRPr lang="en-US" dirty="0"/>
          </a:p>
          <a:p>
            <a:endParaRPr lang="en-US" dirty="0"/>
          </a:p>
          <a:p>
            <a:endParaRPr lang="en-US" dirty="0"/>
          </a:p>
        </p:txBody>
      </p:sp>
      <p:pic>
        <p:nvPicPr>
          <p:cNvPr id="4" name="Picture 3">
            <a:extLst>
              <a:ext uri="{FF2B5EF4-FFF2-40B4-BE49-F238E27FC236}">
                <a16:creationId xmlns="" xmlns:a16="http://schemas.microsoft.com/office/drawing/2014/main" id="{1E31A2DB-D967-45DC-827B-3743DD6FC6C9}"/>
              </a:ext>
            </a:extLst>
          </p:cNvPr>
          <p:cNvPicPr>
            <a:picLocks noChangeAspect="1"/>
          </p:cNvPicPr>
          <p:nvPr/>
        </p:nvPicPr>
        <p:blipFill>
          <a:blip r:embed="rId2"/>
          <a:stretch>
            <a:fillRect/>
          </a:stretch>
        </p:blipFill>
        <p:spPr>
          <a:xfrm>
            <a:off x="561474" y="2149524"/>
            <a:ext cx="11341767" cy="3128328"/>
          </a:xfrm>
          <a:prstGeom prst="rect">
            <a:avLst/>
          </a:prstGeom>
        </p:spPr>
      </p:pic>
    </p:spTree>
    <p:extLst>
      <p:ext uri="{BB962C8B-B14F-4D97-AF65-F5344CB8AC3E}">
        <p14:creationId xmlns:p14="http://schemas.microsoft.com/office/powerpoint/2010/main" val="99364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an0007">
            <a:extLst>
              <a:ext uri="{FF2B5EF4-FFF2-40B4-BE49-F238E27FC236}">
                <a16:creationId xmlns="" xmlns:a16="http://schemas.microsoft.com/office/drawing/2014/main" id="{51835B39-6F54-4AEC-B51E-732FF17C2FCD}"/>
              </a:ext>
            </a:extLst>
          </p:cNvPr>
          <p:cNvPicPr/>
          <p:nvPr/>
        </p:nvPicPr>
        <p:blipFill>
          <a:blip r:embed="rId2"/>
          <a:srcRect/>
          <a:stretch>
            <a:fillRect/>
          </a:stretch>
        </p:blipFill>
        <p:spPr bwMode="auto">
          <a:xfrm>
            <a:off x="3710605" y="2394366"/>
            <a:ext cx="5690068" cy="446363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48815D6-5C3B-4232-9559-518389B2B2FA}"/>
                  </a:ext>
                </a:extLst>
              </p:cNvPr>
              <p:cNvSpPr>
                <a:spLocks noGrp="1"/>
              </p:cNvSpPr>
              <p:nvPr>
                <p:ph idx="1"/>
              </p:nvPr>
            </p:nvSpPr>
            <p:spPr>
              <a:xfrm>
                <a:off x="693821" y="462046"/>
                <a:ext cx="11081084" cy="4351338"/>
              </a:xfrm>
            </p:spPr>
            <p:txBody>
              <a:bodyPr/>
              <a:lstStyle/>
              <a:p>
                <a:pPr marL="0" indent="0">
                  <a:buNone/>
                </a:pPr>
                <a:r>
                  <a:rPr lang="en-GB" dirty="0"/>
                  <a:t>Therefore, it is only necessary to place the origin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𝑂</m:t>
                        </m:r>
                      </m:e>
                      <m:sub>
                        <m:r>
                          <a:rPr lang="en-GB" i="1">
                            <a:latin typeface="Cambria Math" panose="02040503050406030204" pitchFamily="18" charset="0"/>
                          </a:rPr>
                          <m:t>𝐸</m:t>
                        </m:r>
                      </m:sub>
                    </m:sSub>
                  </m:oMath>
                </a14:m>
                <a:r>
                  <a:rPr lang="en-GB" dirty="0"/>
                  <a:t>in the atmosphere at the most convenient point, which is frequently coincident with the origin of the aeroplane body fixed axis. Earth </a:t>
                </a:r>
                <a:r>
                  <a:rPr lang="en-GB" dirty="0" smtClean="0"/>
                  <a:t>axis </a:t>
                </a:r>
                <a:r>
                  <a:rPr lang="en-GB" dirty="0"/>
                  <a:t>(</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𝑂</m:t>
                        </m:r>
                      </m:e>
                      <m:sub>
                        <m:r>
                          <a:rPr lang="en-GB" i="1">
                            <a:latin typeface="Cambria Math" panose="02040503050406030204" pitchFamily="18" charset="0"/>
                          </a:rPr>
                          <m:t>𝐸</m:t>
                        </m:r>
                      </m:sub>
                    </m:sSub>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𝐸</m:t>
                        </m:r>
                      </m:sub>
                    </m:sSub>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𝐸</m:t>
                        </m:r>
                      </m:sub>
                    </m:sSub>
                    <m:sSub>
                      <m:sSubPr>
                        <m:ctrlPr>
                          <a:rPr lang="en-US"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𝐸</m:t>
                        </m:r>
                      </m:sub>
                    </m:sSub>
                  </m:oMath>
                </a14:m>
                <a:r>
                  <a:rPr lang="en-GB" dirty="0"/>
                  <a:t>) defined in this way are called datum-path earth axes, are tied to the earth by means of the gravity vector and provide the inertial reference frame for short term aeroplane motion.</a:t>
                </a: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C48815D6-5C3B-4232-9559-518389B2B2FA}"/>
                  </a:ext>
                </a:extLst>
              </p:cNvPr>
              <p:cNvSpPr>
                <a:spLocks noGrp="1" noRot="1" noChangeAspect="1" noMove="1" noResize="1" noEditPoints="1" noAdjustHandles="1" noChangeArrowheads="1" noChangeShapeType="1" noTextEdit="1"/>
              </p:cNvSpPr>
              <p:nvPr>
                <p:ph idx="1"/>
              </p:nvPr>
            </p:nvSpPr>
            <p:spPr>
              <a:xfrm>
                <a:off x="693821" y="462046"/>
                <a:ext cx="11081084" cy="4351338"/>
              </a:xfrm>
              <a:blipFill rotWithShape="0">
                <a:blip r:embed="rId3"/>
                <a:stretch>
                  <a:fillRect l="-1155" t="-2381" r="-1595"/>
                </a:stretch>
              </a:blipFill>
            </p:spPr>
            <p:txBody>
              <a:bodyPr/>
              <a:lstStyle/>
              <a:p>
                <a:r>
                  <a:rPr lang="en-US">
                    <a:noFill/>
                  </a:rPr>
                  <a:t> </a:t>
                </a:r>
              </a:p>
            </p:txBody>
          </p:sp>
        </mc:Fallback>
      </mc:AlternateContent>
      <p:sp>
        <p:nvSpPr>
          <p:cNvPr id="5" name="TextBox 4">
            <a:extLst>
              <a:ext uri="{FF2B5EF4-FFF2-40B4-BE49-F238E27FC236}">
                <a16:creationId xmlns="" xmlns:a16="http://schemas.microsoft.com/office/drawing/2014/main" id="{6BF76FBC-5562-4D6D-AD79-94D2D73DC0BC}"/>
              </a:ext>
            </a:extLst>
          </p:cNvPr>
          <p:cNvSpPr txBox="1"/>
          <p:nvPr/>
        </p:nvSpPr>
        <p:spPr>
          <a:xfrm>
            <a:off x="693821" y="5630779"/>
            <a:ext cx="3348790" cy="369332"/>
          </a:xfrm>
          <a:prstGeom prst="rect">
            <a:avLst/>
          </a:prstGeom>
          <a:noFill/>
        </p:spPr>
        <p:txBody>
          <a:bodyPr wrap="square" rtlCol="0">
            <a:spAutoFit/>
          </a:bodyPr>
          <a:lstStyle/>
          <a:p>
            <a:r>
              <a:rPr lang="en-GB" dirty="0"/>
              <a:t>Figure 1: conventional earth axes.</a:t>
            </a:r>
            <a:endParaRPr lang="en-US" dirty="0"/>
          </a:p>
        </p:txBody>
      </p:sp>
    </p:spTree>
    <p:extLst>
      <p:ext uri="{BB962C8B-B14F-4D97-AF65-F5344CB8AC3E}">
        <p14:creationId xmlns:p14="http://schemas.microsoft.com/office/powerpoint/2010/main" val="611813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ACCF526F-7E55-49D4-B0A0-656AC8C31700}"/>
              </a:ext>
            </a:extLst>
          </p:cNvPr>
          <p:cNvPicPr>
            <a:picLocks noGrp="1" noChangeAspect="1"/>
          </p:cNvPicPr>
          <p:nvPr>
            <p:ph idx="1"/>
          </p:nvPr>
        </p:nvPicPr>
        <p:blipFill>
          <a:blip r:embed="rId2"/>
          <a:stretch>
            <a:fillRect/>
          </a:stretch>
        </p:blipFill>
        <p:spPr>
          <a:xfrm>
            <a:off x="186999" y="1090864"/>
            <a:ext cx="12005001" cy="5202717"/>
          </a:xfrm>
          <a:prstGeom prst="rect">
            <a:avLst/>
          </a:prstGeom>
        </p:spPr>
      </p:pic>
    </p:spTree>
    <p:extLst>
      <p:ext uri="{BB962C8B-B14F-4D97-AF65-F5344CB8AC3E}">
        <p14:creationId xmlns:p14="http://schemas.microsoft.com/office/powerpoint/2010/main" val="3226532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C1618C3-6E40-405A-8648-8B4B0A9710A3}"/>
              </a:ext>
            </a:extLst>
          </p:cNvPr>
          <p:cNvSpPr>
            <a:spLocks noGrp="1"/>
          </p:cNvSpPr>
          <p:nvPr>
            <p:ph idx="1"/>
          </p:nvPr>
        </p:nvSpPr>
        <p:spPr>
          <a:xfrm>
            <a:off x="838200" y="304800"/>
            <a:ext cx="10515600" cy="6176211"/>
          </a:xfrm>
        </p:spPr>
        <p:txBody>
          <a:bodyPr/>
          <a:lstStyle/>
          <a:p>
            <a:r>
              <a:rPr lang="en-GB" dirty="0"/>
              <a:t>Equations 37 are the small perturbation equations of motion, referred to body axes, which describe the transient response of an aeroplane about the trimmed flight condition following a small input disturbance. The equations comprise a set of six simultaneous linear differential equations written in the traditional manner with the forcing, or input terms on the right-hand side. </a:t>
            </a:r>
          </a:p>
          <a:p>
            <a:r>
              <a:rPr lang="en-GB" dirty="0"/>
              <a:t>As written, and subject to the assumptions made in their derivation, the equations of motion are perfectly general and describe motion in which longitudinal and lateral dynamics may be fully coupled. However, for the vast majority of aircrafts when small perturbation transient motion is considered, as is the case here, longitudinal- lateral coupling is usually negligible. </a:t>
            </a:r>
          </a:p>
          <a:p>
            <a:r>
              <a:rPr lang="en-GB" dirty="0"/>
              <a:t>Consequently, it is convenient to simplify the equations by assuming that longitudinal and lateral motion is in fact, fully decoupled.   </a:t>
            </a:r>
            <a:endParaRPr lang="en-US" dirty="0"/>
          </a:p>
          <a:p>
            <a:endParaRPr lang="en-US" dirty="0"/>
          </a:p>
        </p:txBody>
      </p:sp>
    </p:spTree>
    <p:extLst>
      <p:ext uri="{BB962C8B-B14F-4D97-AF65-F5344CB8AC3E}">
        <p14:creationId xmlns:p14="http://schemas.microsoft.com/office/powerpoint/2010/main" val="570376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2F587-4F73-4400-8DCF-DEAF05F55EAC}"/>
              </a:ext>
            </a:extLst>
          </p:cNvPr>
          <p:cNvSpPr>
            <a:spLocks noGrp="1"/>
          </p:cNvSpPr>
          <p:nvPr>
            <p:ph type="title"/>
          </p:nvPr>
        </p:nvSpPr>
        <p:spPr>
          <a:xfrm>
            <a:off x="966537" y="18255"/>
            <a:ext cx="10515600" cy="1325563"/>
          </a:xfrm>
        </p:spPr>
        <p:txBody>
          <a:bodyPr/>
          <a:lstStyle/>
          <a:p>
            <a:r>
              <a:rPr lang="en-US" dirty="0"/>
              <a:t>Longitudinal equations of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A5D1907-0F2B-4316-83C8-67EED1D727A8}"/>
                  </a:ext>
                </a:extLst>
              </p:cNvPr>
              <p:cNvSpPr>
                <a:spLocks noGrp="1"/>
              </p:cNvSpPr>
              <p:nvPr>
                <p:ph idx="1"/>
              </p:nvPr>
            </p:nvSpPr>
            <p:spPr>
              <a:xfrm>
                <a:off x="838200" y="1343818"/>
                <a:ext cx="10515600" cy="5514182"/>
              </a:xfrm>
            </p:spPr>
            <p:txBody>
              <a:bodyPr>
                <a:normAutofit/>
              </a:bodyPr>
              <a:lstStyle/>
              <a:p>
                <a:r>
                  <a:rPr lang="en-GB" dirty="0"/>
                  <a:t>Decoupled longitudinal motion is motion in response to a disturbance that is constrained to the longitudinal plane of symmetry, the oxy plane, only. The motion is therefore described by the axial force </a:t>
                </a:r>
                <a:r>
                  <a:rPr lang="en-GB" i="1" dirty="0"/>
                  <a:t>X</a:t>
                </a:r>
                <a:r>
                  <a:rPr lang="en-GB" dirty="0"/>
                  <a:t>, the normal force </a:t>
                </a:r>
                <a:r>
                  <a:rPr lang="en-GB" i="1" dirty="0"/>
                  <a:t>Z</a:t>
                </a:r>
                <a:r>
                  <a:rPr lang="en-GB" dirty="0"/>
                  <a:t> and the pitching moment </a:t>
                </a:r>
                <a:r>
                  <a:rPr lang="en-GB" i="1" dirty="0"/>
                  <a:t>M</a:t>
                </a:r>
                <a:r>
                  <a:rPr lang="en-GB" dirty="0"/>
                  <a:t> equations only. </a:t>
                </a:r>
              </a:p>
              <a:p>
                <a:r>
                  <a:rPr lang="en-GB" dirty="0"/>
                  <a:t>Since no lateral motion is involved the lateral motion variables </a:t>
                </a:r>
                <a14:m>
                  <m:oMath xmlns:m="http://schemas.openxmlformats.org/officeDocument/2006/math">
                    <m:r>
                      <a:rPr lang="en-GB" i="1">
                        <a:latin typeface="Cambria Math" panose="02040503050406030204" pitchFamily="18" charset="0"/>
                      </a:rPr>
                      <m:t>𝑣</m:t>
                    </m:r>
                    <m:r>
                      <a:rPr lang="en-GB" i="1">
                        <a:latin typeface="Cambria Math" panose="02040503050406030204" pitchFamily="18" charset="0"/>
                      </a:rPr>
                      <m:t>,</m:t>
                    </m:r>
                    <m:r>
                      <a:rPr lang="en-GB" i="1">
                        <a:latin typeface="Cambria Math" panose="02040503050406030204" pitchFamily="18" charset="0"/>
                      </a:rPr>
                      <m:t>𝑝</m:t>
                    </m:r>
                    <m:r>
                      <m:rPr>
                        <m:nor/>
                      </m:rPr>
                      <a:rPr lang="en-GB"/>
                      <m:t> </m:t>
                    </m:r>
                    <m:r>
                      <m:rPr>
                        <m:nor/>
                      </m:rPr>
                      <a:rPr lang="en-GB"/>
                      <m:t>and</m:t>
                    </m:r>
                    <m:r>
                      <m:rPr>
                        <m:nor/>
                      </m:rPr>
                      <a:rPr lang="en-GB"/>
                      <m:t> </m:t>
                    </m:r>
                    <m:r>
                      <a:rPr lang="en-GB" i="1">
                        <a:latin typeface="Cambria Math" panose="02040503050406030204" pitchFamily="18" charset="0"/>
                      </a:rPr>
                      <m:t>𝑟</m:t>
                    </m:r>
                  </m:oMath>
                </a14:m>
                <a:r>
                  <a:rPr lang="en-GB" dirty="0"/>
                  <a:t>and their derivatives are all zero. Also, decoupled longitudinal-lateral motion means that the aerodynamic coupling derivatives are all zero. Also, decoupled longitudinal-lateral motion means that the aerodynamic coupling derivatives are negligible small and may be taken as zero, hence</a:t>
                </a:r>
                <a:endParaRPr lang="en-US" dirty="0"/>
              </a:p>
              <a:p>
                <a14:m>
                  <m:oMath xmlns:m="http://schemas.openxmlformats.org/officeDocument/2006/math">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𝑣</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𝑝</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𝑟</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𝑣</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𝑝</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𝑟</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𝑣</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𝑝</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𝑟</m:t>
                            </m:r>
                          </m:sub>
                        </m:sSub>
                      </m:e>
                      <m:lim>
                        <m:r>
                          <a:rPr lang="en-GB" i="1">
                            <a:latin typeface="Cambria Math" panose="02040503050406030204" pitchFamily="18" charset="0"/>
                          </a:rPr>
                          <m:t>𝑜</m:t>
                        </m:r>
                      </m:lim>
                    </m:limUpp>
                    <m:r>
                      <a:rPr lang="en-GB" i="1">
                        <a:latin typeface="Cambria Math" panose="02040503050406030204" pitchFamily="18" charset="0"/>
                      </a:rPr>
                      <m:t>=0</m:t>
                    </m:r>
                  </m:oMath>
                </a14:m>
                <a:r>
                  <a:rPr lang="en-GB" dirty="0"/>
                  <a:t> 	</a:t>
                </a:r>
                <a:endParaRPr lang="en-US" dirty="0"/>
              </a:p>
            </p:txBody>
          </p:sp>
        </mc:Choice>
        <mc:Fallback xmlns="">
          <p:sp>
            <p:nvSpPr>
              <p:cNvPr id="3" name="Content Placeholder 2">
                <a:extLst>
                  <a:ext uri="{FF2B5EF4-FFF2-40B4-BE49-F238E27FC236}">
                    <a16:creationId xmlns:a16="http://schemas.microsoft.com/office/drawing/2014/main" id="{BA5D1907-0F2B-4316-83C8-67EED1D727A8}"/>
                  </a:ext>
                </a:extLst>
              </p:cNvPr>
              <p:cNvSpPr>
                <a:spLocks noGrp="1" noRot="1" noChangeAspect="1" noMove="1" noResize="1" noEditPoints="1" noAdjustHandles="1" noChangeArrowheads="1" noChangeShapeType="1" noTextEdit="1"/>
              </p:cNvSpPr>
              <p:nvPr>
                <p:ph idx="1"/>
              </p:nvPr>
            </p:nvSpPr>
            <p:spPr>
              <a:xfrm>
                <a:off x="838200" y="1343818"/>
                <a:ext cx="10515600" cy="5514182"/>
              </a:xfrm>
              <a:blipFill>
                <a:blip r:embed="rId2"/>
                <a:stretch>
                  <a:fillRect l="-1043" t="-1768" r="-1797"/>
                </a:stretch>
              </a:blipFill>
            </p:spPr>
            <p:txBody>
              <a:bodyPr/>
              <a:lstStyle/>
              <a:p>
                <a:r>
                  <a:rPr lang="en-US">
                    <a:noFill/>
                  </a:rPr>
                  <a:t> </a:t>
                </a:r>
              </a:p>
            </p:txBody>
          </p:sp>
        </mc:Fallback>
      </mc:AlternateContent>
    </p:spTree>
    <p:extLst>
      <p:ext uri="{BB962C8B-B14F-4D97-AF65-F5344CB8AC3E}">
        <p14:creationId xmlns:p14="http://schemas.microsoft.com/office/powerpoint/2010/main" val="437371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1D5A3FB5-446A-4170-86E4-0B4FFF67089E}"/>
                  </a:ext>
                </a:extLst>
              </p:cNvPr>
              <p:cNvSpPr>
                <a:spLocks noGrp="1"/>
              </p:cNvSpPr>
              <p:nvPr>
                <p:ph idx="1"/>
              </p:nvPr>
            </p:nvSpPr>
            <p:spPr>
              <a:xfrm>
                <a:off x="838200" y="545432"/>
                <a:ext cx="10515600" cy="5631531"/>
              </a:xfrm>
            </p:spPr>
            <p:txBody>
              <a:bodyPr>
                <a:normAutofit/>
              </a:bodyPr>
              <a:lstStyle/>
              <a:p>
                <a:r>
                  <a:rPr lang="en-GB" dirty="0"/>
                  <a:t>Similarly, since the aileron or rudder deflections do not usually cause motion in the longitudinal plane of symmetry the coupling aerodynamic control derivatives may also be taken as zero, thus</a:t>
                </a:r>
                <a:endParaRPr lang="en-US" dirty="0"/>
              </a:p>
              <a:p>
                <a:pPr marL="0" indent="0">
                  <a:buNone/>
                </a:pPr>
                <a:endParaRPr lang="en-US" dirty="0"/>
              </a:p>
              <a:p>
                <a14:m>
                  <m:oMath xmlns:m="http://schemas.openxmlformats.org/officeDocument/2006/math">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𝜉</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𝜁</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𝜉</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𝜁</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𝜉</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𝜁</m:t>
                            </m:r>
                          </m:sub>
                        </m:sSub>
                      </m:e>
                      <m:lim>
                        <m:r>
                          <a:rPr lang="en-GB" i="1">
                            <a:latin typeface="Cambria Math" panose="02040503050406030204" pitchFamily="18" charset="0"/>
                          </a:rPr>
                          <m:t>𝑜</m:t>
                        </m:r>
                      </m:lim>
                    </m:limUpp>
                    <m:r>
                      <a:rPr lang="en-GB" i="1">
                        <a:latin typeface="Cambria Math" panose="02040503050406030204" pitchFamily="18" charset="0"/>
                      </a:rPr>
                      <m:t>=0</m:t>
                    </m:r>
                  </m:oMath>
                </a14:m>
                <a:r>
                  <a:rPr lang="en-GB" dirty="0"/>
                  <a:t>		39</a:t>
                </a:r>
                <a:endParaRPr lang="en-US" dirty="0"/>
              </a:p>
              <a:p>
                <a:pPr marL="0" indent="0">
                  <a:buNone/>
                </a:pPr>
                <a:endParaRPr lang="en-US" dirty="0"/>
              </a:p>
              <a:p>
                <a:r>
                  <a:rPr lang="en-GB" dirty="0"/>
                  <a:t>The longitudinal symmetric motion are therefore obtained by extracting the axial force, normal force and pitching moment equations from 37 and substituting equations 38 and 39 as appropriate. </a:t>
                </a:r>
                <a:endParaRPr lang="en-US" dirty="0"/>
              </a:p>
            </p:txBody>
          </p:sp>
        </mc:Choice>
        <mc:Fallback xmlns="">
          <p:sp>
            <p:nvSpPr>
              <p:cNvPr id="3" name="Content Placeholder 2">
                <a:extLst>
                  <a:ext uri="{FF2B5EF4-FFF2-40B4-BE49-F238E27FC236}">
                    <a16:creationId xmlns:a16="http://schemas.microsoft.com/office/drawing/2014/main" id="{1D5A3FB5-446A-4170-86E4-0B4FFF67089E}"/>
                  </a:ext>
                </a:extLst>
              </p:cNvPr>
              <p:cNvSpPr>
                <a:spLocks noGrp="1" noRot="1" noChangeAspect="1" noMove="1" noResize="1" noEditPoints="1" noAdjustHandles="1" noChangeArrowheads="1" noChangeShapeType="1" noTextEdit="1"/>
              </p:cNvSpPr>
              <p:nvPr>
                <p:ph idx="1"/>
              </p:nvPr>
            </p:nvSpPr>
            <p:spPr>
              <a:xfrm>
                <a:off x="838200" y="545432"/>
                <a:ext cx="10515600" cy="5631531"/>
              </a:xfrm>
              <a:blipFill>
                <a:blip r:embed="rId2"/>
                <a:stretch>
                  <a:fillRect l="-1043" t="-1732"/>
                </a:stretch>
              </a:blipFill>
            </p:spPr>
            <p:txBody>
              <a:bodyPr/>
              <a:lstStyle/>
              <a:p>
                <a:r>
                  <a:rPr lang="en-US">
                    <a:noFill/>
                  </a:rPr>
                  <a:t> </a:t>
                </a:r>
              </a:p>
            </p:txBody>
          </p:sp>
        </mc:Fallback>
      </mc:AlternateContent>
    </p:spTree>
    <p:extLst>
      <p:ext uri="{BB962C8B-B14F-4D97-AF65-F5344CB8AC3E}">
        <p14:creationId xmlns:p14="http://schemas.microsoft.com/office/powerpoint/2010/main" val="3696278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F01CA67F-D678-4307-8124-7DA1E400DD8B}"/>
                  </a:ext>
                </a:extLst>
              </p:cNvPr>
              <p:cNvSpPr>
                <a:spLocks noGrp="1"/>
              </p:cNvSpPr>
              <p:nvPr>
                <p:ph idx="1"/>
              </p:nvPr>
            </p:nvSpPr>
            <p:spPr>
              <a:xfrm>
                <a:off x="160421" y="802105"/>
                <a:ext cx="11193379" cy="5374858"/>
              </a:xfrm>
            </p:spPr>
            <p:txBody>
              <a:bodyPr>
                <a:noAutofit/>
              </a:bodyPr>
              <a:lstStyle/>
              <a:p>
                <a:r>
                  <a:rPr lang="en-GB" dirty="0"/>
                  <a:t>Hence</a:t>
                </a:r>
                <a:endParaRPr lang="en-US" dirty="0"/>
              </a:p>
              <a:p>
                <a:pPr marL="0" indent="0">
                  <a:buNone/>
                </a:pP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𝑚</m:t>
                            </m:r>
                            <m:acc>
                              <m:accPr>
                                <m:chr m:val="̇"/>
                                <m:ctrlPr>
                                  <a:rPr lang="en-US" i="1">
                                    <a:latin typeface="Cambria Math" panose="02040503050406030204" pitchFamily="18" charset="0"/>
                                  </a:rPr>
                                </m:ctrlPr>
                              </m:accPr>
                              <m:e>
                                <m:r>
                                  <a:rPr lang="en-GB" i="1">
                                    <a:latin typeface="Cambria Math" panose="02040503050406030204" pitchFamily="18" charset="0"/>
                                  </a:rPr>
                                  <m:t>𝑢</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𝑢</m:t>
                                    </m:r>
                                  </m:sub>
                                </m:sSub>
                              </m:e>
                              <m:lim>
                                <m:r>
                                  <a:rPr lang="en-GB" i="1">
                                    <a:latin typeface="Cambria Math" panose="02040503050406030204" pitchFamily="18" charset="0"/>
                                  </a:rPr>
                                  <m:t>𝑜</m:t>
                                </m:r>
                              </m:lim>
                            </m:limUpp>
                            <m:r>
                              <a:rPr lang="en-GB" i="1">
                                <a:latin typeface="Cambria Math" panose="02040503050406030204" pitchFamily="18" charset="0"/>
                              </a:rPr>
                              <m:t>𝑢</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e>
                              <m:lim>
                                <m:r>
                                  <a:rPr lang="en-GB" i="1">
                                    <a:latin typeface="Cambria Math" panose="02040503050406030204" pitchFamily="18" charset="0"/>
                                  </a:rPr>
                                  <m:t>𝑜</m:t>
                                </m:r>
                              </m:lim>
                            </m:limUpp>
                            <m:acc>
                              <m:accPr>
                                <m:chr m:val="̇"/>
                                <m:ctrlPr>
                                  <a:rPr lang="en-US" i="1">
                                    <a:latin typeface="Cambria Math" panose="02040503050406030204" pitchFamily="18" charset="0"/>
                                  </a:rPr>
                                </m:ctrlPr>
                              </m:accPr>
                              <m:e>
                                <m:r>
                                  <a:rPr lang="en-GB" i="1">
                                    <a:latin typeface="Cambria Math" panose="02040503050406030204" pitchFamily="18" charset="0"/>
                                  </a:rPr>
                                  <m:t>𝑤</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𝑤</m:t>
                                    </m:r>
                                  </m:sub>
                                </m:sSub>
                              </m:e>
                              <m:lim>
                                <m:r>
                                  <a:rPr lang="en-GB" i="1">
                                    <a:latin typeface="Cambria Math" panose="02040503050406030204" pitchFamily="18" charset="0"/>
                                  </a:rPr>
                                  <m:t>𝑜</m:t>
                                </m:r>
                              </m:lim>
                            </m:limUpp>
                            <m:r>
                              <a:rPr lang="en-GB" i="1">
                                <a:latin typeface="Cambria Math" panose="02040503050406030204" pitchFamily="18" charset="0"/>
                              </a:rPr>
                              <m:t>𝑤</m:t>
                            </m:r>
                            <m:r>
                              <a:rPr lang="en-GB" i="1">
                                <a:latin typeface="Cambria Math" panose="02040503050406030204" pitchFamily="18" charset="0"/>
                              </a:rPr>
                              <m:t>−</m:t>
                            </m:r>
                            <m:d>
                              <m:dPr>
                                <m:ctrlPr>
                                  <a:rPr lang="en-US" i="1">
                                    <a:latin typeface="Cambria Math" panose="02040503050406030204" pitchFamily="18" charset="0"/>
                                  </a:rPr>
                                </m:ctrlPr>
                              </m:dPr>
                              <m:e>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𝑞</m:t>
                                        </m:r>
                                      </m:sub>
                                    </m:sSub>
                                  </m:e>
                                  <m:lim>
                                    <m:r>
                                      <a:rPr lang="en-GB" i="1">
                                        <a:latin typeface="Cambria Math" panose="02040503050406030204" pitchFamily="18" charset="0"/>
                                      </a:rPr>
                                      <m:t>𝑜</m:t>
                                    </m:r>
                                  </m:lim>
                                </m:limUpp>
                                <m:r>
                                  <a:rPr lang="en-GB" i="1">
                                    <a:latin typeface="Cambria Math" panose="02040503050406030204" pitchFamily="18" charset="0"/>
                                  </a:rPr>
                                  <m:t>𝑞</m:t>
                                </m:r>
                                <m:r>
                                  <a:rPr lang="en-GB" i="1">
                                    <a:latin typeface="Cambria Math" panose="02040503050406030204" pitchFamily="18" charset="0"/>
                                  </a:rPr>
                                  <m:t>−</m:t>
                                </m:r>
                                <m:r>
                                  <a:rPr lang="en-GB" i="1">
                                    <a:latin typeface="Cambria Math" panose="02040503050406030204" pitchFamily="18" charset="0"/>
                                  </a:rPr>
                                  <m:t>𝑚</m:t>
                                </m:r>
                                <m:sSub>
                                  <m:sSubPr>
                                    <m:ctrlPr>
                                      <a:rPr lang="en-US"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𝑒</m:t>
                                    </m:r>
                                  </m:sub>
                                </m:sSub>
                              </m:e>
                            </m:d>
                            <m:r>
                              <a:rPr lang="en-GB" i="1">
                                <a:latin typeface="Cambria Math" panose="02040503050406030204" pitchFamily="18" charset="0"/>
                              </a:rPr>
                              <m:t>𝑞</m:t>
                            </m:r>
                            <m:r>
                              <a:rPr lang="en-GB" i="1">
                                <a:latin typeface="Cambria Math" panose="02040503050406030204" pitchFamily="18" charset="0"/>
                              </a:rPr>
                              <m:t>+</m:t>
                            </m:r>
                            <m:r>
                              <a:rPr lang="en-GB" i="1">
                                <a:latin typeface="Cambria Math" panose="02040503050406030204" pitchFamily="18" charset="0"/>
                              </a:rPr>
                              <m:t>𝑚𝑔</m:t>
                            </m:r>
                            <m:r>
                              <a:rPr lang="en-GB" i="1">
                                <a:latin typeface="Cambria Math" panose="02040503050406030204" pitchFamily="18" charset="0"/>
                              </a:rPr>
                              <m:t>𝜃</m:t>
                            </m:r>
                            <m:func>
                              <m:funcPr>
                                <m:ctrlPr>
                                  <a:rPr lang="en-US" i="1">
                                    <a:latin typeface="Cambria Math" panose="02040503050406030204" pitchFamily="18" charset="0"/>
                                  </a:rPr>
                                </m:ctrlPr>
                              </m:funcPr>
                              <m:fName>
                                <m:r>
                                  <a:rPr lang="en-GB" i="1">
                                    <a:latin typeface="Cambria Math" panose="02040503050406030204" pitchFamily="18" charset="0"/>
                                  </a:rPr>
                                  <m:t>𝑐𝑜𝑠</m:t>
                                </m:r>
                              </m:fName>
                              <m:e>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e>
                            </m:fun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𝜂</m:t>
                                    </m:r>
                                  </m:sub>
                                </m:sSub>
                              </m:e>
                              <m:lim>
                                <m:r>
                                  <a:rPr lang="en-GB" i="1">
                                    <a:latin typeface="Cambria Math" panose="02040503050406030204" pitchFamily="18" charset="0"/>
                                  </a:rPr>
                                  <m:t>𝑜</m:t>
                                </m:r>
                              </m:lim>
                            </m:limUpp>
                            <m:r>
                              <a:rPr lang="en-GB" i="1">
                                <a:latin typeface="Cambria Math" panose="02040503050406030204" pitchFamily="18" charset="0"/>
                              </a:rPr>
                              <m:t>𝜂</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𝜏</m:t>
                                    </m:r>
                                  </m:sub>
                                </m:sSub>
                              </m:e>
                              <m:lim>
                                <m:r>
                                  <a:rPr lang="en-GB" i="1">
                                    <a:latin typeface="Cambria Math" panose="02040503050406030204" pitchFamily="18" charset="0"/>
                                  </a:rPr>
                                  <m:t>𝑜</m:t>
                                </m:r>
                              </m:lim>
                            </m:limUpp>
                            <m:r>
                              <a:rPr lang="en-GB" i="1">
                                <a:latin typeface="Cambria Math" panose="02040503050406030204" pitchFamily="18" charset="0"/>
                              </a:rPr>
                              <m:t>𝜏</m:t>
                            </m:r>
                          </m:e>
                          <m:e>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𝑢</m:t>
                                    </m:r>
                                  </m:sub>
                                </m:sSub>
                              </m:e>
                              <m:lim>
                                <m:r>
                                  <a:rPr lang="en-GB" i="1">
                                    <a:latin typeface="Cambria Math" panose="02040503050406030204" pitchFamily="18" charset="0"/>
                                  </a:rPr>
                                  <m:t>𝑜</m:t>
                                </m:r>
                              </m:lim>
                            </m:limUpp>
                            <m:r>
                              <a:rPr lang="en-GB" i="1">
                                <a:latin typeface="Cambria Math" panose="02040503050406030204" pitchFamily="18" charset="0"/>
                              </a:rPr>
                              <m:t>𝑢</m:t>
                            </m:r>
                            <m:r>
                              <a:rPr lang="en-GB" i="1">
                                <a:latin typeface="Cambria Math" panose="02040503050406030204" pitchFamily="18" charset="0"/>
                              </a:rPr>
                              <m:t>+</m:t>
                            </m:r>
                            <m:d>
                              <m:dPr>
                                <m:ctrlPr>
                                  <a:rPr lang="en-US" i="1">
                                    <a:latin typeface="Cambria Math" panose="02040503050406030204" pitchFamily="18" charset="0"/>
                                  </a:rPr>
                                </m:ctrlPr>
                              </m:dPr>
                              <m:e>
                                <m:r>
                                  <a:rPr lang="en-GB" i="1">
                                    <a:latin typeface="Cambria Math" panose="02040503050406030204" pitchFamily="18" charset="0"/>
                                  </a:rPr>
                                  <m:t>𝑚</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e>
                                  <m:lim>
                                    <m:r>
                                      <a:rPr lang="en-GB" i="1">
                                        <a:latin typeface="Cambria Math" panose="02040503050406030204" pitchFamily="18" charset="0"/>
                                      </a:rPr>
                                      <m:t>𝑜</m:t>
                                    </m:r>
                                  </m:lim>
                                </m:limUpp>
                              </m:e>
                            </m:d>
                            <m:acc>
                              <m:accPr>
                                <m:chr m:val="̇"/>
                                <m:ctrlPr>
                                  <a:rPr lang="en-US" i="1">
                                    <a:latin typeface="Cambria Math" panose="02040503050406030204" pitchFamily="18" charset="0"/>
                                  </a:rPr>
                                </m:ctrlPr>
                              </m:accPr>
                              <m:e>
                                <m:r>
                                  <a:rPr lang="en-GB" i="1">
                                    <a:latin typeface="Cambria Math" panose="02040503050406030204" pitchFamily="18" charset="0"/>
                                  </a:rPr>
                                  <m:t>𝑤</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𝑤</m:t>
                                    </m:r>
                                  </m:sub>
                                </m:sSub>
                              </m:e>
                              <m:lim>
                                <m:r>
                                  <a:rPr lang="en-GB" i="1">
                                    <a:latin typeface="Cambria Math" panose="02040503050406030204" pitchFamily="18" charset="0"/>
                                  </a:rPr>
                                  <m:t>𝑜</m:t>
                                </m:r>
                              </m:lim>
                            </m:limUpp>
                            <m:r>
                              <a:rPr lang="en-GB" i="1">
                                <a:latin typeface="Cambria Math" panose="02040503050406030204" pitchFamily="18" charset="0"/>
                              </a:rPr>
                              <m:t>𝑤</m:t>
                            </m:r>
                            <m:r>
                              <a:rPr lang="en-GB" i="1">
                                <a:latin typeface="Cambria Math" panose="02040503050406030204" pitchFamily="18" charset="0"/>
                              </a:rPr>
                              <m:t>−</m:t>
                            </m:r>
                            <m:d>
                              <m:dPr>
                                <m:ctrlPr>
                                  <a:rPr lang="en-US" i="1">
                                    <a:latin typeface="Cambria Math" panose="02040503050406030204" pitchFamily="18" charset="0"/>
                                  </a:rPr>
                                </m:ctrlPr>
                              </m:dPr>
                              <m:e>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𝑞</m:t>
                                        </m:r>
                                      </m:sub>
                                    </m:sSub>
                                    <m:r>
                                      <a:rPr lang="en-GB" i="1">
                                        <a:latin typeface="Cambria Math" panose="02040503050406030204" pitchFamily="18" charset="0"/>
                                      </a:rPr>
                                      <m:t>+</m:t>
                                    </m:r>
                                    <m:r>
                                      <a:rPr lang="en-GB" i="1">
                                        <a:latin typeface="Cambria Math" panose="02040503050406030204" pitchFamily="18" charset="0"/>
                                      </a:rPr>
                                      <m:t>𝑚</m:t>
                                    </m:r>
                                    <m:sSub>
                                      <m:sSubPr>
                                        <m:ctrlPr>
                                          <a:rPr lang="en-US" i="1">
                                            <a:latin typeface="Cambria Math" panose="02040503050406030204" pitchFamily="18" charset="0"/>
                                          </a:rPr>
                                        </m:ctrlPr>
                                      </m:sSubPr>
                                      <m:e>
                                        <m:r>
                                          <a:rPr lang="en-GB" i="1">
                                            <a:latin typeface="Cambria Math" panose="02040503050406030204" pitchFamily="18" charset="0"/>
                                          </a:rPr>
                                          <m:t>𝑈</m:t>
                                        </m:r>
                                      </m:e>
                                      <m:sub>
                                        <m:r>
                                          <a:rPr lang="en-GB" i="1">
                                            <a:latin typeface="Cambria Math" panose="02040503050406030204" pitchFamily="18" charset="0"/>
                                          </a:rPr>
                                          <m:t>𝑒</m:t>
                                        </m:r>
                                      </m:sub>
                                    </m:sSub>
                                  </m:e>
                                  <m:lim>
                                    <m:r>
                                      <a:rPr lang="en-GB" i="1">
                                        <a:latin typeface="Cambria Math" panose="02040503050406030204" pitchFamily="18" charset="0"/>
                                      </a:rPr>
                                      <m:t>𝑜</m:t>
                                    </m:r>
                                  </m:lim>
                                </m:limUpp>
                              </m:e>
                            </m:d>
                            <m:r>
                              <a:rPr lang="en-GB" i="1">
                                <a:latin typeface="Cambria Math" panose="02040503050406030204" pitchFamily="18" charset="0"/>
                              </a:rPr>
                              <m:t>𝑞</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𝜂</m:t>
                                    </m:r>
                                  </m:sub>
                                </m:sSub>
                              </m:e>
                              <m:lim>
                                <m:r>
                                  <a:rPr lang="en-GB" i="1">
                                    <a:latin typeface="Cambria Math" panose="02040503050406030204" pitchFamily="18" charset="0"/>
                                  </a:rPr>
                                  <m:t>𝑜</m:t>
                                </m:r>
                              </m:lim>
                            </m:limUpp>
                            <m:r>
                              <a:rPr lang="en-GB" i="1">
                                <a:latin typeface="Cambria Math" panose="02040503050406030204" pitchFamily="18" charset="0"/>
                              </a:rPr>
                              <m:t>𝜂</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𝜏</m:t>
                                    </m:r>
                                  </m:sub>
                                </m:sSub>
                              </m:e>
                              <m:lim>
                                <m:r>
                                  <a:rPr lang="en-GB" i="1">
                                    <a:latin typeface="Cambria Math" panose="02040503050406030204" pitchFamily="18" charset="0"/>
                                  </a:rPr>
                                  <m:t>𝑜</m:t>
                                </m:r>
                              </m:lim>
                            </m:limUpp>
                            <m:r>
                              <a:rPr lang="en-GB" i="1">
                                <a:latin typeface="Cambria Math" panose="02040503050406030204" pitchFamily="18" charset="0"/>
                              </a:rPr>
                              <m:t>𝜏</m:t>
                            </m:r>
                          </m:e>
                          <m:e>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𝑢</m:t>
                                    </m:r>
                                  </m:sub>
                                </m:sSub>
                              </m:e>
                              <m:lim>
                                <m:r>
                                  <a:rPr lang="en-GB" i="1">
                                    <a:latin typeface="Cambria Math" panose="02040503050406030204" pitchFamily="18" charset="0"/>
                                  </a:rPr>
                                  <m:t>𝑜</m:t>
                                </m:r>
                              </m:lim>
                            </m:limUpp>
                            <m:r>
                              <a:rPr lang="en-GB" i="1">
                                <a:latin typeface="Cambria Math" panose="02040503050406030204" pitchFamily="18" charset="0"/>
                              </a:rPr>
                              <m:t>𝑢</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e>
                              <m:lim>
                                <m:r>
                                  <a:rPr lang="en-GB" i="1">
                                    <a:latin typeface="Cambria Math" panose="02040503050406030204" pitchFamily="18" charset="0"/>
                                  </a:rPr>
                                  <m:t>𝑜</m:t>
                                </m:r>
                              </m:lim>
                            </m:limUpp>
                            <m:acc>
                              <m:accPr>
                                <m:chr m:val="̇"/>
                                <m:ctrlPr>
                                  <a:rPr lang="en-US" i="1">
                                    <a:latin typeface="Cambria Math" panose="02040503050406030204" pitchFamily="18" charset="0"/>
                                  </a:rPr>
                                </m:ctrlPr>
                              </m:accPr>
                              <m:e>
                                <m:r>
                                  <a:rPr lang="en-GB" i="1">
                                    <a:latin typeface="Cambria Math" panose="02040503050406030204" pitchFamily="18" charset="0"/>
                                  </a:rPr>
                                  <m:t>𝑤</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𝑤</m:t>
                                    </m:r>
                                  </m:sub>
                                </m:sSub>
                              </m:e>
                              <m:lim>
                                <m:r>
                                  <a:rPr lang="en-GB" i="1">
                                    <a:latin typeface="Cambria Math" panose="02040503050406030204" pitchFamily="18" charset="0"/>
                                  </a:rPr>
                                  <m:t>𝑜</m:t>
                                </m:r>
                              </m:lim>
                            </m:limUpp>
                            <m:r>
                              <a:rPr lang="en-GB" i="1">
                                <a:latin typeface="Cambria Math" panose="02040503050406030204" pitchFamily="18" charset="0"/>
                              </a:rPr>
                              <m:t>𝑤</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acc>
                              <m:accPr>
                                <m:chr m:val="̇"/>
                                <m:ctrlPr>
                                  <a:rPr lang="en-US" i="1">
                                    <a:latin typeface="Cambria Math" panose="02040503050406030204" pitchFamily="18" charset="0"/>
                                  </a:rPr>
                                </m:ctrlPr>
                              </m:accPr>
                              <m:e>
                                <m:r>
                                  <a:rPr lang="en-GB" i="1">
                                    <a:latin typeface="Cambria Math" panose="02040503050406030204" pitchFamily="18" charset="0"/>
                                  </a:rPr>
                                  <m:t>𝑞</m:t>
                                </m:r>
                              </m:e>
                            </m:acc>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𝑀</m:t>
                                    </m:r>
                                  </m:e>
                                  <m:lim>
                                    <m:r>
                                      <a:rPr lang="en-GB" i="1">
                                        <a:latin typeface="Cambria Math" panose="02040503050406030204" pitchFamily="18" charset="0"/>
                                      </a:rPr>
                                      <m:t>𝑜</m:t>
                                    </m:r>
                                  </m:lim>
                                </m:limUpp>
                              </m:e>
                              <m:sub>
                                <m:r>
                                  <a:rPr lang="en-GB" i="1">
                                    <a:latin typeface="Cambria Math" panose="02040503050406030204" pitchFamily="18" charset="0"/>
                                  </a:rPr>
                                  <m:t>𝑞</m:t>
                                </m:r>
                              </m:sub>
                            </m:sSub>
                            <m:r>
                              <a:rPr lang="en-GB" i="1">
                                <a:latin typeface="Cambria Math" panose="02040503050406030204" pitchFamily="18" charset="0"/>
                              </a:rPr>
                              <m:t>𝑞</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𝜂</m:t>
                                    </m:r>
                                  </m:sub>
                                </m:sSub>
                              </m:e>
                              <m:lim>
                                <m:r>
                                  <a:rPr lang="en-GB" i="1">
                                    <a:latin typeface="Cambria Math" panose="02040503050406030204" pitchFamily="18" charset="0"/>
                                  </a:rPr>
                                  <m:t>𝑜</m:t>
                                </m:r>
                              </m:lim>
                            </m:limUpp>
                            <m:r>
                              <a:rPr lang="en-GB" i="1">
                                <a:latin typeface="Cambria Math" panose="02040503050406030204" pitchFamily="18" charset="0"/>
                              </a:rPr>
                              <m:t>𝜂</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𝜏</m:t>
                                    </m:r>
                                  </m:sub>
                                </m:sSub>
                              </m:e>
                              <m:lim>
                                <m:r>
                                  <a:rPr lang="en-GB" i="1">
                                    <a:latin typeface="Cambria Math" panose="02040503050406030204" pitchFamily="18" charset="0"/>
                                  </a:rPr>
                                  <m:t>𝑜</m:t>
                                </m:r>
                              </m:lim>
                            </m:limUpp>
                            <m:r>
                              <a:rPr lang="en-GB" i="1">
                                <a:latin typeface="Cambria Math" panose="02040503050406030204" pitchFamily="18" charset="0"/>
                              </a:rPr>
                              <m:t>𝜏</m:t>
                            </m:r>
                          </m:e>
                        </m:eqArr>
                      </m:e>
                    </m:d>
                  </m:oMath>
                </a14:m>
                <a:r>
                  <a:rPr lang="en-GB" dirty="0"/>
                  <a:t>…40</a:t>
                </a:r>
                <a:endParaRPr lang="en-US" dirty="0"/>
              </a:p>
              <a:p>
                <a:r>
                  <a:rPr lang="en-GB" dirty="0"/>
                  <a:t>Equations 40 are the most general form of the dimensional decoupled equations of longitudinal symmetric motion referred to aeroplane body axes.</a:t>
                </a:r>
                <a:endParaRPr lang="en-US" dirty="0"/>
              </a:p>
            </p:txBody>
          </p:sp>
        </mc:Choice>
        <mc:Fallback xmlns="">
          <p:sp>
            <p:nvSpPr>
              <p:cNvPr id="3" name="Content Placeholder 2">
                <a:extLst>
                  <a:ext uri="{FF2B5EF4-FFF2-40B4-BE49-F238E27FC236}">
                    <a16:creationId xmlns:a16="http://schemas.microsoft.com/office/drawing/2014/main" id="{F01CA67F-D678-4307-8124-7DA1E400DD8B}"/>
                  </a:ext>
                </a:extLst>
              </p:cNvPr>
              <p:cNvSpPr>
                <a:spLocks noGrp="1" noRot="1" noChangeAspect="1" noMove="1" noResize="1" noEditPoints="1" noAdjustHandles="1" noChangeArrowheads="1" noChangeShapeType="1" noTextEdit="1"/>
              </p:cNvSpPr>
              <p:nvPr>
                <p:ph idx="1"/>
              </p:nvPr>
            </p:nvSpPr>
            <p:spPr>
              <a:xfrm>
                <a:off x="160421" y="802105"/>
                <a:ext cx="11193379" cy="5374858"/>
              </a:xfrm>
              <a:blipFill>
                <a:blip r:embed="rId2"/>
                <a:stretch>
                  <a:fillRect l="-980" t="-1930"/>
                </a:stretch>
              </a:blipFill>
            </p:spPr>
            <p:txBody>
              <a:bodyPr/>
              <a:lstStyle/>
              <a:p>
                <a:r>
                  <a:rPr lang="en-US">
                    <a:noFill/>
                  </a:rPr>
                  <a:t> </a:t>
                </a:r>
              </a:p>
            </p:txBody>
          </p:sp>
        </mc:Fallback>
      </mc:AlternateContent>
    </p:spTree>
    <p:extLst>
      <p:ext uri="{BB962C8B-B14F-4D97-AF65-F5344CB8AC3E}">
        <p14:creationId xmlns:p14="http://schemas.microsoft.com/office/powerpoint/2010/main" val="3364680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45D4AE6C-FD1F-454F-AE59-0289E67E8543}"/>
                  </a:ext>
                </a:extLst>
              </p:cNvPr>
              <p:cNvSpPr>
                <a:spLocks noGrp="1"/>
              </p:cNvSpPr>
              <p:nvPr>
                <p:ph idx="1"/>
              </p:nvPr>
            </p:nvSpPr>
            <p:spPr>
              <a:xfrm>
                <a:off x="838200" y="385010"/>
                <a:ext cx="11016916" cy="6304547"/>
              </a:xfrm>
            </p:spPr>
            <p:txBody>
              <a:bodyPr>
                <a:normAutofit/>
              </a:bodyPr>
              <a:lstStyle/>
              <a:p>
                <a:r>
                  <a:rPr lang="en-GB" dirty="0"/>
                  <a:t>I f it is assumed that the aeroplane is level flight and the reference axes are wind or stability axes then</a:t>
                </a:r>
                <a:endParaRPr lang="en-US" dirty="0"/>
              </a:p>
              <a:p>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𝑒</m:t>
                        </m:r>
                      </m:sub>
                    </m:sSub>
                    <m:r>
                      <a:rPr lang="en-GB" i="1">
                        <a:latin typeface="Cambria Math" panose="02040503050406030204" pitchFamily="18" charset="0"/>
                      </a:rPr>
                      <m:t>=0</m:t>
                    </m:r>
                  </m:oMath>
                </a14:m>
                <a:r>
                  <a:rPr lang="en-GB" dirty="0"/>
                  <a:t>								41</a:t>
                </a:r>
                <a:endParaRPr lang="en-US" dirty="0"/>
              </a:p>
              <a:p>
                <a:r>
                  <a:rPr lang="en-GB" dirty="0"/>
                  <a:t>And the equations simplify further to </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𝑚</m:t>
                            </m:r>
                            <m:acc>
                              <m:accPr>
                                <m:chr m:val="̇"/>
                                <m:ctrlPr>
                                  <a:rPr lang="en-US" i="1">
                                    <a:latin typeface="Cambria Math" panose="02040503050406030204" pitchFamily="18" charset="0"/>
                                  </a:rPr>
                                </m:ctrlPr>
                              </m:accPr>
                              <m:e>
                                <m:r>
                                  <a:rPr lang="en-GB" i="1">
                                    <a:latin typeface="Cambria Math" panose="02040503050406030204" pitchFamily="18" charset="0"/>
                                  </a:rPr>
                                  <m:t>𝑢</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𝑢</m:t>
                                    </m:r>
                                  </m:sub>
                                </m:sSub>
                              </m:e>
                              <m:lim>
                                <m:r>
                                  <a:rPr lang="en-GB" i="1">
                                    <a:latin typeface="Cambria Math" panose="02040503050406030204" pitchFamily="18" charset="0"/>
                                  </a:rPr>
                                  <m:t>𝑜</m:t>
                                </m:r>
                              </m:lim>
                            </m:limUpp>
                            <m:r>
                              <a:rPr lang="en-GB" i="1">
                                <a:latin typeface="Cambria Math" panose="02040503050406030204" pitchFamily="18" charset="0"/>
                              </a:rPr>
                              <m:t>𝑢</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e>
                              <m:lim>
                                <m:r>
                                  <a:rPr lang="en-GB" i="1">
                                    <a:latin typeface="Cambria Math" panose="02040503050406030204" pitchFamily="18" charset="0"/>
                                  </a:rPr>
                                  <m:t>𝑜</m:t>
                                </m:r>
                              </m:lim>
                            </m:limUpp>
                            <m:acc>
                              <m:accPr>
                                <m:chr m:val="̇"/>
                                <m:ctrlPr>
                                  <a:rPr lang="en-US" i="1">
                                    <a:latin typeface="Cambria Math" panose="02040503050406030204" pitchFamily="18" charset="0"/>
                                  </a:rPr>
                                </m:ctrlPr>
                              </m:accPr>
                              <m:e>
                                <m:r>
                                  <a:rPr lang="en-GB" i="1">
                                    <a:latin typeface="Cambria Math" panose="02040503050406030204" pitchFamily="18" charset="0"/>
                                  </a:rPr>
                                  <m:t>𝑤</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𝑤</m:t>
                                    </m:r>
                                  </m:sub>
                                </m:sSub>
                              </m:e>
                              <m:lim>
                                <m:r>
                                  <a:rPr lang="en-GB" i="1">
                                    <a:latin typeface="Cambria Math" panose="02040503050406030204" pitchFamily="18" charset="0"/>
                                  </a:rPr>
                                  <m:t>𝑜</m:t>
                                </m:r>
                              </m:lim>
                            </m:limUpp>
                            <m:r>
                              <a:rPr lang="en-GB" i="1">
                                <a:latin typeface="Cambria Math" panose="02040503050406030204" pitchFamily="18" charset="0"/>
                              </a:rPr>
                              <m:t>𝑤</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𝑞</m:t>
                                    </m:r>
                                  </m:sub>
                                </m:sSub>
                              </m:e>
                              <m:lim>
                                <m:r>
                                  <a:rPr lang="en-GB" i="1">
                                    <a:latin typeface="Cambria Math" panose="02040503050406030204" pitchFamily="18" charset="0"/>
                                  </a:rPr>
                                  <m:t>𝑜</m:t>
                                </m:r>
                              </m:lim>
                            </m:limUpp>
                            <m:r>
                              <a:rPr lang="en-GB" i="1">
                                <a:latin typeface="Cambria Math" panose="02040503050406030204" pitchFamily="18" charset="0"/>
                              </a:rPr>
                              <m:t>𝑞</m:t>
                            </m:r>
                            <m:r>
                              <a:rPr lang="en-GB" i="1">
                                <a:latin typeface="Cambria Math" panose="02040503050406030204" pitchFamily="18" charset="0"/>
                              </a:rPr>
                              <m:t>+</m:t>
                            </m:r>
                            <m:r>
                              <a:rPr lang="en-GB" i="1">
                                <a:latin typeface="Cambria Math" panose="02040503050406030204" pitchFamily="18" charset="0"/>
                              </a:rPr>
                              <m:t>𝑚𝑔</m:t>
                            </m:r>
                            <m:r>
                              <a:rPr lang="en-GB" i="1">
                                <a:latin typeface="Cambria Math" panose="02040503050406030204" pitchFamily="18" charset="0"/>
                              </a:rPr>
                              <m:t>𝜃</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𝜂</m:t>
                                    </m:r>
                                  </m:sub>
                                </m:sSub>
                              </m:e>
                              <m:lim>
                                <m:r>
                                  <a:rPr lang="en-GB" i="1">
                                    <a:latin typeface="Cambria Math" panose="02040503050406030204" pitchFamily="18" charset="0"/>
                                  </a:rPr>
                                  <m:t>𝑜</m:t>
                                </m:r>
                              </m:lim>
                            </m:limUpp>
                            <m:r>
                              <a:rPr lang="en-GB" i="1">
                                <a:latin typeface="Cambria Math" panose="02040503050406030204" pitchFamily="18" charset="0"/>
                              </a:rPr>
                              <m:t>𝜂</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𝜏</m:t>
                                    </m:r>
                                  </m:sub>
                                </m:sSub>
                              </m:e>
                              <m:lim>
                                <m:r>
                                  <a:rPr lang="en-GB" i="1">
                                    <a:latin typeface="Cambria Math" panose="02040503050406030204" pitchFamily="18" charset="0"/>
                                  </a:rPr>
                                  <m:t>𝑜</m:t>
                                </m:r>
                              </m:lim>
                            </m:limUpp>
                            <m:r>
                              <a:rPr lang="en-GB" i="1">
                                <a:latin typeface="Cambria Math" panose="02040503050406030204" pitchFamily="18" charset="0"/>
                              </a:rPr>
                              <m:t>𝜏</m:t>
                            </m:r>
                          </m:e>
                          <m:e>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𝑢</m:t>
                                    </m:r>
                                  </m:sub>
                                </m:sSub>
                              </m:e>
                              <m:lim>
                                <m:r>
                                  <a:rPr lang="en-GB" i="1">
                                    <a:latin typeface="Cambria Math" panose="02040503050406030204" pitchFamily="18" charset="0"/>
                                  </a:rPr>
                                  <m:t>𝑜</m:t>
                                </m:r>
                              </m:lim>
                            </m:limUpp>
                            <m:r>
                              <a:rPr lang="en-GB" i="1">
                                <a:latin typeface="Cambria Math" panose="02040503050406030204" pitchFamily="18" charset="0"/>
                              </a:rPr>
                              <m:t>𝑢</m:t>
                            </m:r>
                            <m:r>
                              <a:rPr lang="en-GB" i="1">
                                <a:latin typeface="Cambria Math" panose="02040503050406030204" pitchFamily="18" charset="0"/>
                              </a:rPr>
                              <m:t>+</m:t>
                            </m:r>
                            <m:d>
                              <m:dPr>
                                <m:ctrlPr>
                                  <a:rPr lang="en-US" i="1">
                                    <a:latin typeface="Cambria Math" panose="02040503050406030204" pitchFamily="18" charset="0"/>
                                  </a:rPr>
                                </m:ctrlPr>
                              </m:dPr>
                              <m:e>
                                <m:r>
                                  <a:rPr lang="en-GB" i="1">
                                    <a:latin typeface="Cambria Math" panose="02040503050406030204" pitchFamily="18" charset="0"/>
                                  </a:rPr>
                                  <m:t>𝑚</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e>
                                  <m:lim>
                                    <m:r>
                                      <a:rPr lang="en-GB" i="1">
                                        <a:latin typeface="Cambria Math" panose="02040503050406030204" pitchFamily="18" charset="0"/>
                                      </a:rPr>
                                      <m:t>𝑜</m:t>
                                    </m:r>
                                  </m:lim>
                                </m:limUpp>
                              </m:e>
                            </m:d>
                            <m:acc>
                              <m:accPr>
                                <m:chr m:val="̇"/>
                                <m:ctrlPr>
                                  <a:rPr lang="en-US" i="1">
                                    <a:latin typeface="Cambria Math" panose="02040503050406030204" pitchFamily="18" charset="0"/>
                                  </a:rPr>
                                </m:ctrlPr>
                              </m:accPr>
                              <m:e>
                                <m:r>
                                  <a:rPr lang="en-GB" i="1">
                                    <a:latin typeface="Cambria Math" panose="02040503050406030204" pitchFamily="18" charset="0"/>
                                  </a:rPr>
                                  <m:t>𝑤</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𝑤</m:t>
                                    </m:r>
                                  </m:sub>
                                </m:sSub>
                              </m:e>
                              <m:lim>
                                <m:r>
                                  <a:rPr lang="en-GB" i="1">
                                    <a:latin typeface="Cambria Math" panose="02040503050406030204" pitchFamily="18" charset="0"/>
                                  </a:rPr>
                                  <m:t>𝑜</m:t>
                                </m:r>
                              </m:lim>
                            </m:limUpp>
                            <m:r>
                              <a:rPr lang="en-GB" i="1">
                                <a:latin typeface="Cambria Math" panose="02040503050406030204" pitchFamily="18" charset="0"/>
                              </a:rPr>
                              <m:t>𝑤</m:t>
                            </m:r>
                            <m:r>
                              <a:rPr lang="en-GB" i="1">
                                <a:latin typeface="Cambria Math" panose="02040503050406030204" pitchFamily="18" charset="0"/>
                              </a:rPr>
                              <m:t>−</m:t>
                            </m:r>
                            <m:d>
                              <m:dPr>
                                <m:ctrlPr>
                                  <a:rPr lang="en-US" i="1">
                                    <a:latin typeface="Cambria Math" panose="02040503050406030204" pitchFamily="18" charset="0"/>
                                  </a:rPr>
                                </m:ctrlPr>
                              </m:dPr>
                              <m:e>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𝑞</m:t>
                                        </m:r>
                                      </m:sub>
                                    </m:sSub>
                                    <m:r>
                                      <a:rPr lang="en-GB" i="1">
                                        <a:latin typeface="Cambria Math" panose="02040503050406030204" pitchFamily="18" charset="0"/>
                                      </a:rPr>
                                      <m:t>+</m:t>
                                    </m:r>
                                    <m:r>
                                      <a:rPr lang="en-GB" i="1">
                                        <a:latin typeface="Cambria Math" panose="02040503050406030204" pitchFamily="18" charset="0"/>
                                      </a:rPr>
                                      <m:t>𝑚</m:t>
                                    </m:r>
                                    <m:sSub>
                                      <m:sSubPr>
                                        <m:ctrlPr>
                                          <a:rPr lang="en-US" i="1">
                                            <a:latin typeface="Cambria Math" panose="02040503050406030204" pitchFamily="18" charset="0"/>
                                          </a:rPr>
                                        </m:ctrlPr>
                                      </m:sSubPr>
                                      <m:e>
                                        <m:r>
                                          <a:rPr lang="en-GB" i="1">
                                            <a:latin typeface="Cambria Math" panose="02040503050406030204" pitchFamily="18" charset="0"/>
                                          </a:rPr>
                                          <m:t>𝑈</m:t>
                                        </m:r>
                                      </m:e>
                                      <m:sub>
                                        <m:r>
                                          <a:rPr lang="en-GB" i="1">
                                            <a:latin typeface="Cambria Math" panose="02040503050406030204" pitchFamily="18" charset="0"/>
                                          </a:rPr>
                                          <m:t>𝑒</m:t>
                                        </m:r>
                                      </m:sub>
                                    </m:sSub>
                                  </m:e>
                                  <m:lim>
                                    <m:r>
                                      <a:rPr lang="en-GB" i="1">
                                        <a:latin typeface="Cambria Math" panose="02040503050406030204" pitchFamily="18" charset="0"/>
                                      </a:rPr>
                                      <m:t>𝑜</m:t>
                                    </m:r>
                                  </m:lim>
                                </m:limUpp>
                              </m:e>
                            </m:d>
                            <m:r>
                              <a:rPr lang="en-GB" i="1">
                                <a:latin typeface="Cambria Math" panose="02040503050406030204" pitchFamily="18" charset="0"/>
                              </a:rPr>
                              <m:t>𝑞</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𝜂</m:t>
                                    </m:r>
                                  </m:sub>
                                </m:sSub>
                              </m:e>
                              <m:lim>
                                <m:r>
                                  <a:rPr lang="en-GB" i="1">
                                    <a:latin typeface="Cambria Math" panose="02040503050406030204" pitchFamily="18" charset="0"/>
                                  </a:rPr>
                                  <m:t>𝑜</m:t>
                                </m:r>
                              </m:lim>
                            </m:limUpp>
                            <m:r>
                              <a:rPr lang="en-GB" i="1">
                                <a:latin typeface="Cambria Math" panose="02040503050406030204" pitchFamily="18" charset="0"/>
                              </a:rPr>
                              <m:t>𝜂</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𝜏</m:t>
                                    </m:r>
                                  </m:sub>
                                </m:sSub>
                              </m:e>
                              <m:lim>
                                <m:r>
                                  <a:rPr lang="en-GB" i="1">
                                    <a:latin typeface="Cambria Math" panose="02040503050406030204" pitchFamily="18" charset="0"/>
                                  </a:rPr>
                                  <m:t>𝑜</m:t>
                                </m:r>
                              </m:lim>
                            </m:limUpp>
                            <m:r>
                              <a:rPr lang="en-GB" i="1">
                                <a:latin typeface="Cambria Math" panose="02040503050406030204" pitchFamily="18" charset="0"/>
                              </a:rPr>
                              <m:t>𝜏</m:t>
                            </m:r>
                          </m:e>
                          <m:e>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𝑢</m:t>
                                    </m:r>
                                  </m:sub>
                                </m:sSub>
                              </m:e>
                              <m:lim>
                                <m:r>
                                  <a:rPr lang="en-GB" i="1">
                                    <a:latin typeface="Cambria Math" panose="02040503050406030204" pitchFamily="18" charset="0"/>
                                  </a:rPr>
                                  <m:t>𝑜</m:t>
                                </m:r>
                              </m:lim>
                            </m:limUpp>
                            <m:r>
                              <a:rPr lang="en-GB" i="1">
                                <a:latin typeface="Cambria Math" panose="02040503050406030204" pitchFamily="18" charset="0"/>
                              </a:rPr>
                              <m:t>𝑢</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e>
                              <m:lim>
                                <m:r>
                                  <a:rPr lang="en-GB" i="1">
                                    <a:latin typeface="Cambria Math" panose="02040503050406030204" pitchFamily="18" charset="0"/>
                                  </a:rPr>
                                  <m:t>𝑜</m:t>
                                </m:r>
                              </m:lim>
                            </m:limUpp>
                            <m:acc>
                              <m:accPr>
                                <m:chr m:val="̇"/>
                                <m:ctrlPr>
                                  <a:rPr lang="en-US" i="1">
                                    <a:latin typeface="Cambria Math" panose="02040503050406030204" pitchFamily="18" charset="0"/>
                                  </a:rPr>
                                </m:ctrlPr>
                              </m:accPr>
                              <m:e>
                                <m:r>
                                  <a:rPr lang="en-GB" i="1">
                                    <a:latin typeface="Cambria Math" panose="02040503050406030204" pitchFamily="18" charset="0"/>
                                  </a:rPr>
                                  <m:t>𝑤</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𝑤</m:t>
                                    </m:r>
                                  </m:sub>
                                </m:sSub>
                              </m:e>
                              <m:lim>
                                <m:r>
                                  <a:rPr lang="en-GB" i="1">
                                    <a:latin typeface="Cambria Math" panose="02040503050406030204" pitchFamily="18" charset="0"/>
                                  </a:rPr>
                                  <m:t>𝑜</m:t>
                                </m:r>
                              </m:lim>
                            </m:limUpp>
                            <m:r>
                              <a:rPr lang="en-GB" i="1">
                                <a:latin typeface="Cambria Math" panose="02040503050406030204" pitchFamily="18" charset="0"/>
                              </a:rPr>
                              <m:t>𝑤</m:t>
                            </m:r>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acc>
                              <m:accPr>
                                <m:chr m:val="̇"/>
                                <m:ctrlPr>
                                  <a:rPr lang="en-US" i="1">
                                    <a:latin typeface="Cambria Math" panose="02040503050406030204" pitchFamily="18" charset="0"/>
                                  </a:rPr>
                                </m:ctrlPr>
                              </m:accPr>
                              <m:e>
                                <m:r>
                                  <a:rPr lang="en-GB" i="1">
                                    <a:latin typeface="Cambria Math" panose="02040503050406030204" pitchFamily="18" charset="0"/>
                                  </a:rPr>
                                  <m:t>𝑞</m:t>
                                </m:r>
                              </m:e>
                            </m:acc>
                            <m:r>
                              <a:rPr lang="en-GB" i="1">
                                <a:latin typeface="Cambria Math" panose="02040503050406030204" pitchFamily="18" charset="0"/>
                              </a:rPr>
                              <m:t>−</m:t>
                            </m:r>
                            <m:sSub>
                              <m:sSubPr>
                                <m:ctrlPr>
                                  <a:rPr lang="en-US" i="1">
                                    <a:latin typeface="Cambria Math" panose="02040503050406030204" pitchFamily="18" charset="0"/>
                                  </a:rPr>
                                </m:ctrlPr>
                              </m:sSubPr>
                              <m:e>
                                <m:limUpp>
                                  <m:limUppPr>
                                    <m:ctrlPr>
                                      <a:rPr lang="en-US" i="1">
                                        <a:latin typeface="Cambria Math" panose="02040503050406030204" pitchFamily="18" charset="0"/>
                                      </a:rPr>
                                    </m:ctrlPr>
                                  </m:limUppPr>
                                  <m:e>
                                    <m:r>
                                      <a:rPr lang="en-GB" i="1">
                                        <a:latin typeface="Cambria Math" panose="02040503050406030204" pitchFamily="18" charset="0"/>
                                      </a:rPr>
                                      <m:t>𝑀</m:t>
                                    </m:r>
                                  </m:e>
                                  <m:lim>
                                    <m:r>
                                      <a:rPr lang="en-GB" i="1">
                                        <a:latin typeface="Cambria Math" panose="02040503050406030204" pitchFamily="18" charset="0"/>
                                      </a:rPr>
                                      <m:t>𝑜</m:t>
                                    </m:r>
                                  </m:lim>
                                </m:limUpp>
                              </m:e>
                              <m:sub>
                                <m:r>
                                  <a:rPr lang="en-GB" i="1">
                                    <a:latin typeface="Cambria Math" panose="02040503050406030204" pitchFamily="18" charset="0"/>
                                  </a:rPr>
                                  <m:t>𝑞</m:t>
                                </m:r>
                              </m:sub>
                            </m:sSub>
                            <m:r>
                              <a:rPr lang="en-GB" i="1">
                                <a:latin typeface="Cambria Math" panose="02040503050406030204" pitchFamily="18" charset="0"/>
                              </a:rPr>
                              <m:t>𝑞</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𝜂</m:t>
                                    </m:r>
                                  </m:sub>
                                </m:sSub>
                              </m:e>
                              <m:lim>
                                <m:r>
                                  <a:rPr lang="en-GB" i="1">
                                    <a:latin typeface="Cambria Math" panose="02040503050406030204" pitchFamily="18" charset="0"/>
                                  </a:rPr>
                                  <m:t>𝑜</m:t>
                                </m:r>
                              </m:lim>
                            </m:limUpp>
                            <m:r>
                              <a:rPr lang="en-GB" i="1">
                                <a:latin typeface="Cambria Math" panose="02040503050406030204" pitchFamily="18" charset="0"/>
                              </a:rPr>
                              <m:t>𝜂</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𝜏</m:t>
                                    </m:r>
                                  </m:sub>
                                </m:sSub>
                              </m:e>
                              <m:lim>
                                <m:r>
                                  <a:rPr lang="en-GB" i="1">
                                    <a:latin typeface="Cambria Math" panose="02040503050406030204" pitchFamily="18" charset="0"/>
                                  </a:rPr>
                                  <m:t>𝑜</m:t>
                                </m:r>
                              </m:lim>
                            </m:limUpp>
                            <m:r>
                              <a:rPr lang="en-GB" i="1">
                                <a:latin typeface="Cambria Math" panose="02040503050406030204" pitchFamily="18" charset="0"/>
                              </a:rPr>
                              <m:t>𝜏</m:t>
                            </m:r>
                          </m:e>
                        </m:eqArr>
                      </m:e>
                    </m:d>
                    <m:r>
                      <a:rPr lang="en-US" b="0" i="0" smtClean="0">
                        <a:latin typeface="Cambria Math" panose="02040503050406030204" pitchFamily="18" charset="0"/>
                      </a:rPr>
                      <m:t>…</m:t>
                    </m:r>
                  </m:oMath>
                </a14:m>
                <a:r>
                  <a:rPr lang="en-GB" dirty="0"/>
                  <a:t>42</a:t>
                </a:r>
              </a:p>
              <a:p>
                <a:endParaRPr lang="en-US" dirty="0"/>
              </a:p>
              <a:p>
                <a:r>
                  <a:rPr lang="en-GB" dirty="0"/>
                  <a:t>Equations 42 represent the simplest possible form of the decoupled longitudinal equations of motion. Further simplification is only generally possible when the numerical values of the coefficients in the equations are known since some coefficients are often negligibly small.</a:t>
                </a:r>
                <a:endParaRPr lang="en-US" dirty="0"/>
              </a:p>
            </p:txBody>
          </p:sp>
        </mc:Choice>
        <mc:Fallback xmlns="">
          <p:sp>
            <p:nvSpPr>
              <p:cNvPr id="3" name="Content Placeholder 2">
                <a:extLst>
                  <a:ext uri="{FF2B5EF4-FFF2-40B4-BE49-F238E27FC236}">
                    <a16:creationId xmlns:a16="http://schemas.microsoft.com/office/drawing/2014/main" id="{45D4AE6C-FD1F-454F-AE59-0289E67E8543}"/>
                  </a:ext>
                </a:extLst>
              </p:cNvPr>
              <p:cNvSpPr>
                <a:spLocks noGrp="1" noRot="1" noChangeAspect="1" noMove="1" noResize="1" noEditPoints="1" noAdjustHandles="1" noChangeArrowheads="1" noChangeShapeType="1" noTextEdit="1"/>
              </p:cNvSpPr>
              <p:nvPr>
                <p:ph idx="1"/>
              </p:nvPr>
            </p:nvSpPr>
            <p:spPr>
              <a:xfrm>
                <a:off x="838200" y="385010"/>
                <a:ext cx="11016916" cy="6304547"/>
              </a:xfrm>
              <a:blipFill>
                <a:blip r:embed="rId2"/>
                <a:stretch>
                  <a:fillRect l="-996" t="-1547" b="-97"/>
                </a:stretch>
              </a:blipFill>
            </p:spPr>
            <p:txBody>
              <a:bodyPr/>
              <a:lstStyle/>
              <a:p>
                <a:r>
                  <a:rPr lang="en-US">
                    <a:noFill/>
                  </a:rPr>
                  <a:t> </a:t>
                </a:r>
              </a:p>
            </p:txBody>
          </p:sp>
        </mc:Fallback>
      </mc:AlternateContent>
    </p:spTree>
    <p:extLst>
      <p:ext uri="{BB962C8B-B14F-4D97-AF65-F5344CB8AC3E}">
        <p14:creationId xmlns:p14="http://schemas.microsoft.com/office/powerpoint/2010/main" val="41374902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22BE265-52FA-4B59-9531-6002726809A4}"/>
              </a:ext>
            </a:extLst>
          </p:cNvPr>
          <p:cNvSpPr>
            <a:spLocks noGrp="1"/>
          </p:cNvSpPr>
          <p:nvPr>
            <p:ph type="title"/>
          </p:nvPr>
        </p:nvSpPr>
        <p:spPr/>
        <p:txBody>
          <a:bodyPr/>
          <a:lstStyle/>
          <a:p>
            <a:r>
              <a:rPr lang="en-US" dirty="0"/>
              <a:t>Lateral-directional equations of motion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 xmlns:a16="http://schemas.microsoft.com/office/drawing/2014/main" id="{67D2A0C6-48C8-4BF5-A890-0B436B198B6F}"/>
                  </a:ext>
                </a:extLst>
              </p:cNvPr>
              <p:cNvSpPr>
                <a:spLocks noGrp="1"/>
              </p:cNvSpPr>
              <p:nvPr>
                <p:ph idx="1"/>
              </p:nvPr>
            </p:nvSpPr>
            <p:spPr>
              <a:xfrm>
                <a:off x="481263" y="1690688"/>
                <a:ext cx="11149263" cy="4802187"/>
              </a:xfrm>
            </p:spPr>
            <p:txBody>
              <a:bodyPr>
                <a:normAutofit/>
              </a:bodyPr>
              <a:lstStyle/>
              <a:p>
                <a:r>
                  <a:rPr lang="en-GB" dirty="0"/>
                  <a:t>Decoupled lateral-directional motion involves roll, yaw and sideslip only. The motion is therefore described by the side force Y, the rolling moment and the yawing moment N equations only. Since no longitudinal motion is involved, the longitudinal motion variables </a:t>
                </a:r>
                <a:r>
                  <a:rPr lang="en-GB" i="1" dirty="0"/>
                  <a:t>u, w, q </a:t>
                </a:r>
                <a:r>
                  <a:rPr lang="en-GB" dirty="0"/>
                  <a:t>and their derivatives are all zero. </a:t>
                </a:r>
              </a:p>
              <a:p>
                <a:r>
                  <a:rPr lang="en-GB" dirty="0"/>
                  <a:t>Also, decoupled longitudinal lateral motion means that the aerodynamic derivatives are negligibly small and may be taken as zero, hence</a:t>
                </a:r>
                <a:endParaRPr lang="en-US" dirty="0"/>
              </a:p>
              <a:p>
                <a14:m>
                  <m:oMath xmlns:m="http://schemas.openxmlformats.org/officeDocument/2006/math">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𝑢</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𝑤</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𝑞</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𝑢</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𝑤</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𝑞</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𝑢</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acc>
                              <m:accPr>
                                <m:chr m:val="̇"/>
                                <m:ctrlPr>
                                  <a:rPr lang="en-US" i="1">
                                    <a:latin typeface="Cambria Math" panose="02040503050406030204" pitchFamily="18" charset="0"/>
                                  </a:rPr>
                                </m:ctrlPr>
                              </m:accPr>
                              <m:e>
                                <m:r>
                                  <a:rPr lang="en-GB" i="1">
                                    <a:latin typeface="Cambria Math" panose="02040503050406030204" pitchFamily="18" charset="0"/>
                                  </a:rPr>
                                  <m:t>𝑤</m:t>
                                </m:r>
                              </m:e>
                            </m:acc>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𝑤</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𝑞</m:t>
                            </m:r>
                          </m:sub>
                        </m:sSub>
                      </m:e>
                      <m:lim>
                        <m:r>
                          <a:rPr lang="en-GB" i="1">
                            <a:latin typeface="Cambria Math" panose="02040503050406030204" pitchFamily="18" charset="0"/>
                          </a:rPr>
                          <m:t>𝑜</m:t>
                        </m:r>
                      </m:lim>
                    </m:limUpp>
                    <m:r>
                      <a:rPr lang="en-GB" i="1">
                        <a:latin typeface="Cambria Math" panose="02040503050406030204" pitchFamily="18" charset="0"/>
                      </a:rPr>
                      <m:t>=0</m:t>
                    </m:r>
                    <m:r>
                      <a:rPr lang="en-US" b="0" i="1" smtClean="0">
                        <a:latin typeface="Cambria Math" panose="02040503050406030204" pitchFamily="18" charset="0"/>
                      </a:rPr>
                      <m:t> </m:t>
                    </m:r>
                  </m:oMath>
                </a14:m>
                <a:endParaRPr lang="en-GB" dirty="0"/>
              </a:p>
              <a:p>
                <a:pPr marL="0" indent="0">
                  <a:buNone/>
                </a:pPr>
                <a:r>
                  <a:rPr lang="en-GB" dirty="0"/>
                  <a:t>…43</a:t>
                </a:r>
                <a:endParaRPr lang="en-US" dirty="0"/>
              </a:p>
              <a:p>
                <a:r>
                  <a:rPr lang="en-GB" dirty="0"/>
                  <a:t> </a:t>
                </a:r>
                <a:endParaRPr lang="en-US" dirty="0"/>
              </a:p>
              <a:p>
                <a:endParaRPr lang="en-US" dirty="0"/>
              </a:p>
            </p:txBody>
          </p:sp>
        </mc:Choice>
        <mc:Fallback xmlns="">
          <p:sp>
            <p:nvSpPr>
              <p:cNvPr id="5" name="Content Placeholder 4">
                <a:extLst>
                  <a:ext uri="{FF2B5EF4-FFF2-40B4-BE49-F238E27FC236}">
                    <a16:creationId xmlns:a16="http://schemas.microsoft.com/office/drawing/2014/main" id="{67D2A0C6-48C8-4BF5-A890-0B436B198B6F}"/>
                  </a:ext>
                </a:extLst>
              </p:cNvPr>
              <p:cNvSpPr>
                <a:spLocks noGrp="1" noRot="1" noChangeAspect="1" noMove="1" noResize="1" noEditPoints="1" noAdjustHandles="1" noChangeArrowheads="1" noChangeShapeType="1" noTextEdit="1"/>
              </p:cNvSpPr>
              <p:nvPr>
                <p:ph idx="1"/>
              </p:nvPr>
            </p:nvSpPr>
            <p:spPr>
              <a:xfrm>
                <a:off x="481263" y="1690688"/>
                <a:ext cx="11149263" cy="4802187"/>
              </a:xfrm>
              <a:blipFill>
                <a:blip r:embed="rId2"/>
                <a:stretch>
                  <a:fillRect l="-1148" t="-2030" r="-820"/>
                </a:stretch>
              </a:blipFill>
            </p:spPr>
            <p:txBody>
              <a:bodyPr/>
              <a:lstStyle/>
              <a:p>
                <a:r>
                  <a:rPr lang="en-US">
                    <a:noFill/>
                  </a:rPr>
                  <a:t> </a:t>
                </a:r>
              </a:p>
            </p:txBody>
          </p:sp>
        </mc:Fallback>
      </mc:AlternateContent>
    </p:spTree>
    <p:extLst>
      <p:ext uri="{BB962C8B-B14F-4D97-AF65-F5344CB8AC3E}">
        <p14:creationId xmlns:p14="http://schemas.microsoft.com/office/powerpoint/2010/main" val="3216403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E96E97A-5A93-438A-965E-6D38DD39C9B6}"/>
                  </a:ext>
                </a:extLst>
              </p:cNvPr>
              <p:cNvSpPr>
                <a:spLocks noGrp="1"/>
              </p:cNvSpPr>
              <p:nvPr>
                <p:ph idx="1"/>
              </p:nvPr>
            </p:nvSpPr>
            <p:spPr>
              <a:xfrm>
                <a:off x="838200" y="577516"/>
                <a:ext cx="10515600" cy="5599447"/>
              </a:xfrm>
            </p:spPr>
            <p:txBody>
              <a:bodyPr/>
              <a:lstStyle/>
              <a:p>
                <a:r>
                  <a:rPr lang="en-GB" dirty="0"/>
                  <a:t>Similarly, since the airframe is symmetric, elevator deflection and thrust variation do not usually cause lateral-directional motion and the coupling aerodynamic control derivatives may also be taken as zero, thus</a:t>
                </a:r>
                <a:endParaRPr lang="en-US" dirty="0"/>
              </a:p>
              <a:p>
                <a14:m>
                  <m:oMath xmlns:m="http://schemas.openxmlformats.org/officeDocument/2006/math">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𝜂</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𝜏</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𝜂</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𝜏</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𝜂</m:t>
                            </m:r>
                          </m:sub>
                        </m:sSub>
                      </m:e>
                      <m:lim>
                        <m:r>
                          <a:rPr lang="en-GB" i="1">
                            <a:latin typeface="Cambria Math" panose="02040503050406030204" pitchFamily="18" charset="0"/>
                          </a:rPr>
                          <m:t>𝑜</m:t>
                        </m:r>
                      </m:lim>
                    </m:limUpp>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𝜏</m:t>
                            </m:r>
                          </m:sub>
                        </m:sSub>
                      </m:e>
                      <m:lim>
                        <m:r>
                          <a:rPr lang="en-GB" i="1">
                            <a:latin typeface="Cambria Math" panose="02040503050406030204" pitchFamily="18" charset="0"/>
                          </a:rPr>
                          <m:t>𝑜</m:t>
                        </m:r>
                      </m:lim>
                    </m:limUpp>
                    <m:r>
                      <a:rPr lang="en-GB" i="1">
                        <a:latin typeface="Cambria Math" panose="02040503050406030204" pitchFamily="18" charset="0"/>
                      </a:rPr>
                      <m:t>=0</m:t>
                    </m:r>
                  </m:oMath>
                </a14:m>
                <a:r>
                  <a:rPr lang="en-GB" dirty="0"/>
                  <a:t>					44</a:t>
                </a:r>
                <a:endParaRPr lang="en-US" dirty="0"/>
              </a:p>
              <a:p>
                <a:r>
                  <a:rPr lang="en-GB" dirty="0"/>
                  <a:t>The equations of lateral asymmetric motion are therefore obtained by extracting the side force, rolling moment and yawing moment equations 37 and substituting equations 43 and 44 as appropriate.</a:t>
                </a:r>
              </a:p>
              <a:p>
                <a:endParaRPr lang="en-US" dirty="0"/>
              </a:p>
            </p:txBody>
          </p:sp>
        </mc:Choice>
        <mc:Fallback xmlns="">
          <p:sp>
            <p:nvSpPr>
              <p:cNvPr id="3" name="Content Placeholder 2">
                <a:extLst>
                  <a:ext uri="{FF2B5EF4-FFF2-40B4-BE49-F238E27FC236}">
                    <a16:creationId xmlns:a16="http://schemas.microsoft.com/office/drawing/2014/main" id="{BE96E97A-5A93-438A-965E-6D38DD39C9B6}"/>
                  </a:ext>
                </a:extLst>
              </p:cNvPr>
              <p:cNvSpPr>
                <a:spLocks noGrp="1" noRot="1" noChangeAspect="1" noMove="1" noResize="1" noEditPoints="1" noAdjustHandles="1" noChangeArrowheads="1" noChangeShapeType="1" noTextEdit="1"/>
              </p:cNvSpPr>
              <p:nvPr>
                <p:ph idx="1"/>
              </p:nvPr>
            </p:nvSpPr>
            <p:spPr>
              <a:xfrm>
                <a:off x="838200" y="577516"/>
                <a:ext cx="10515600" cy="5599447"/>
              </a:xfrm>
              <a:blipFill>
                <a:blip r:embed="rId2"/>
                <a:stretch>
                  <a:fillRect l="-1043" t="-1852" r="-1797"/>
                </a:stretch>
              </a:blipFill>
            </p:spPr>
            <p:txBody>
              <a:bodyPr/>
              <a:lstStyle/>
              <a:p>
                <a:r>
                  <a:rPr lang="en-US">
                    <a:noFill/>
                  </a:rPr>
                  <a:t> </a:t>
                </a:r>
              </a:p>
            </p:txBody>
          </p:sp>
        </mc:Fallback>
      </mc:AlternateContent>
    </p:spTree>
    <p:extLst>
      <p:ext uri="{BB962C8B-B14F-4D97-AF65-F5344CB8AC3E}">
        <p14:creationId xmlns:p14="http://schemas.microsoft.com/office/powerpoint/2010/main" val="2133561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8F0EC00-9331-48BA-92C6-71030B3BA435}"/>
                  </a:ext>
                </a:extLst>
              </p:cNvPr>
              <p:cNvSpPr>
                <a:spLocks noGrp="1"/>
              </p:cNvSpPr>
              <p:nvPr>
                <p:ph idx="1"/>
              </p:nvPr>
            </p:nvSpPr>
            <p:spPr>
              <a:xfrm>
                <a:off x="-1" y="673768"/>
                <a:ext cx="12031579" cy="5503195"/>
              </a:xfrm>
            </p:spPr>
            <p:txBody>
              <a:bodyPr>
                <a:noAutofit/>
              </a:bodyPr>
              <a:lstStyle/>
              <a:p>
                <a:r>
                  <a:rPr lang="en-GB" dirty="0"/>
                  <a:t>Hence </a:t>
                </a: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d>
                                <m:dPr>
                                  <m:ctrlPr>
                                    <a:rPr lang="en-US" sz="2400" i="1">
                                      <a:latin typeface="Cambria Math" panose="02040503050406030204" pitchFamily="18" charset="0"/>
                                    </a:rPr>
                                  </m:ctrlPr>
                                </m:dPr>
                                <m:e>
                                  <m:r>
                                    <a:rPr lang="en-GB" sz="2400" i="1">
                                      <a:latin typeface="Cambria Math" panose="02040503050406030204" pitchFamily="18" charset="0"/>
                                    </a:rPr>
                                    <m:t>𝑚</m:t>
                                  </m:r>
                                  <m:acc>
                                    <m:accPr>
                                      <m:chr m:val="̇"/>
                                      <m:ctrlPr>
                                        <a:rPr lang="en-US" sz="2400" i="1">
                                          <a:latin typeface="Cambria Math" panose="02040503050406030204" pitchFamily="18" charset="0"/>
                                        </a:rPr>
                                      </m:ctrlPr>
                                    </m:accPr>
                                    <m:e>
                                      <m:r>
                                        <a:rPr lang="en-GB" sz="2400" i="1">
                                          <a:latin typeface="Cambria Math" panose="02040503050406030204" pitchFamily="18" charset="0"/>
                                        </a:rPr>
                                        <m:t>𝑣</m:t>
                                      </m:r>
                                    </m:e>
                                  </m:acc>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𝑌</m:t>
                                          </m:r>
                                        </m:e>
                                        <m:sub>
                                          <m:r>
                                            <a:rPr lang="en-GB" sz="2400" i="1">
                                              <a:latin typeface="Cambria Math" panose="02040503050406030204" pitchFamily="18" charset="0"/>
                                            </a:rPr>
                                            <m:t>𝑣</m:t>
                                          </m:r>
                                        </m:sub>
                                      </m:sSub>
                                    </m:e>
                                    <m:lim>
                                      <m:r>
                                        <a:rPr lang="en-GB" sz="2400" i="1">
                                          <a:latin typeface="Cambria Math" panose="02040503050406030204" pitchFamily="18" charset="0"/>
                                        </a:rPr>
                                        <m:t>𝑜</m:t>
                                      </m:r>
                                    </m:lim>
                                  </m:limUpp>
                                  <m:r>
                                    <a:rPr lang="en-GB" sz="2400" i="1">
                                      <a:latin typeface="Cambria Math" panose="02040503050406030204" pitchFamily="18" charset="0"/>
                                    </a:rPr>
                                    <m:t>𝑣</m:t>
                                  </m:r>
                                  <m:r>
                                    <a:rPr lang="en-GB" sz="2400" i="1">
                                      <a:latin typeface="Cambria Math" panose="02040503050406030204" pitchFamily="18" charset="0"/>
                                    </a:rPr>
                                    <m:t>−</m:t>
                                  </m:r>
                                  <m:d>
                                    <m:dPr>
                                      <m:ctrlPr>
                                        <a:rPr lang="en-US" sz="2400" i="1">
                                          <a:latin typeface="Cambria Math" panose="02040503050406030204" pitchFamily="18" charset="0"/>
                                        </a:rPr>
                                      </m:ctrlPr>
                                    </m:dPr>
                                    <m:e>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𝑌</m:t>
                                              </m:r>
                                            </m:e>
                                            <m:sub>
                                              <m:r>
                                                <a:rPr lang="en-GB" sz="2400" i="1">
                                                  <a:latin typeface="Cambria Math" panose="02040503050406030204" pitchFamily="18" charset="0"/>
                                                </a:rPr>
                                                <m:t>𝑝</m:t>
                                              </m:r>
                                            </m:sub>
                                          </m:sSub>
                                          <m:r>
                                            <a:rPr lang="en-GB" sz="2400" i="1">
                                              <a:latin typeface="Cambria Math" panose="02040503050406030204" pitchFamily="18" charset="0"/>
                                            </a:rPr>
                                            <m:t>+</m:t>
                                          </m:r>
                                          <m:r>
                                            <a:rPr lang="en-GB" sz="2400" i="1">
                                              <a:latin typeface="Cambria Math" panose="02040503050406030204" pitchFamily="18" charset="0"/>
                                            </a:rPr>
                                            <m:t>𝑚</m:t>
                                          </m:r>
                                          <m:sSub>
                                            <m:sSubPr>
                                              <m:ctrlPr>
                                                <a:rPr lang="en-US" sz="2400" i="1">
                                                  <a:latin typeface="Cambria Math" panose="02040503050406030204" pitchFamily="18" charset="0"/>
                                                </a:rPr>
                                              </m:ctrlPr>
                                            </m:sSubPr>
                                            <m:e>
                                              <m:r>
                                                <a:rPr lang="en-GB" sz="2400" i="1">
                                                  <a:latin typeface="Cambria Math" panose="02040503050406030204" pitchFamily="18" charset="0"/>
                                                </a:rPr>
                                                <m:t>𝑊</m:t>
                                              </m:r>
                                            </m:e>
                                            <m:sub>
                                              <m:r>
                                                <a:rPr lang="en-GB" sz="2400" i="1">
                                                  <a:latin typeface="Cambria Math" panose="02040503050406030204" pitchFamily="18" charset="0"/>
                                                </a:rPr>
                                                <m:t>𝑒</m:t>
                                              </m:r>
                                            </m:sub>
                                          </m:sSub>
                                        </m:e>
                                        <m:lim>
                                          <m:r>
                                            <a:rPr lang="en-GB" sz="2400" i="1">
                                              <a:latin typeface="Cambria Math" panose="02040503050406030204" pitchFamily="18" charset="0"/>
                                            </a:rPr>
                                            <m:t>𝑜</m:t>
                                          </m:r>
                                        </m:lim>
                                      </m:limUpp>
                                    </m:e>
                                  </m:d>
                                  <m:r>
                                    <a:rPr lang="en-GB" sz="2400" i="1">
                                      <a:latin typeface="Cambria Math" panose="02040503050406030204" pitchFamily="18" charset="0"/>
                                    </a:rPr>
                                    <m:t>𝑝</m:t>
                                  </m:r>
                                  <m:r>
                                    <a:rPr lang="en-GB"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limUpp>
                                            <m:limUppPr>
                                              <m:ctrlPr>
                                                <a:rPr lang="en-US" sz="2400" i="1">
                                                  <a:latin typeface="Cambria Math" panose="02040503050406030204" pitchFamily="18" charset="0"/>
                                                </a:rPr>
                                              </m:ctrlPr>
                                            </m:limUppPr>
                                            <m:e>
                                              <m:r>
                                                <a:rPr lang="en-GB" sz="2400" i="1">
                                                  <a:latin typeface="Cambria Math" panose="02040503050406030204" pitchFamily="18" charset="0"/>
                                                </a:rPr>
                                                <m:t>𝑌</m:t>
                                              </m:r>
                                            </m:e>
                                            <m:lim>
                                              <m:r>
                                                <a:rPr lang="en-GB" sz="2400" i="1">
                                                  <a:latin typeface="Cambria Math" panose="02040503050406030204" pitchFamily="18" charset="0"/>
                                                </a:rPr>
                                                <m:t>𝑜</m:t>
                                              </m:r>
                                            </m:lim>
                                          </m:limUpp>
                                        </m:e>
                                        <m:sub>
                                          <m:r>
                                            <a:rPr lang="en-GB" sz="2400" i="1">
                                              <a:latin typeface="Cambria Math" panose="02040503050406030204" pitchFamily="18" charset="0"/>
                                            </a:rPr>
                                            <m:t>𝑟</m:t>
                                          </m:r>
                                        </m:sub>
                                      </m:sSub>
                                      <m:r>
                                        <a:rPr lang="en-GB" sz="2400" i="1">
                                          <a:latin typeface="Cambria Math" panose="02040503050406030204" pitchFamily="18" charset="0"/>
                                        </a:rPr>
                                        <m:t>−</m:t>
                                      </m:r>
                                      <m:r>
                                        <a:rPr lang="en-GB" sz="2400" i="1">
                                          <a:latin typeface="Cambria Math" panose="02040503050406030204" pitchFamily="18" charset="0"/>
                                        </a:rPr>
                                        <m:t>𝑚</m:t>
                                      </m:r>
                                      <m:sSub>
                                        <m:sSubPr>
                                          <m:ctrlPr>
                                            <a:rPr lang="en-US" sz="2400" i="1">
                                              <a:latin typeface="Cambria Math" panose="02040503050406030204" pitchFamily="18" charset="0"/>
                                            </a:rPr>
                                          </m:ctrlPr>
                                        </m:sSubPr>
                                        <m:e>
                                          <m:r>
                                            <a:rPr lang="en-GB" sz="2400" i="1">
                                              <a:latin typeface="Cambria Math" panose="02040503050406030204" pitchFamily="18" charset="0"/>
                                            </a:rPr>
                                            <m:t>𝑈</m:t>
                                          </m:r>
                                        </m:e>
                                        <m:sub>
                                          <m:r>
                                            <a:rPr lang="en-GB" sz="2400" i="1">
                                              <a:latin typeface="Cambria Math" panose="02040503050406030204" pitchFamily="18" charset="0"/>
                                            </a:rPr>
                                            <m:t>𝑒</m:t>
                                          </m:r>
                                        </m:sub>
                                      </m:sSub>
                                    </m:e>
                                  </m:d>
                                  <m:r>
                                    <a:rPr lang="en-GB" sz="2400" i="1">
                                      <a:latin typeface="Cambria Math" panose="02040503050406030204" pitchFamily="18" charset="0"/>
                                    </a:rPr>
                                    <m:t>𝑟</m:t>
                                  </m:r>
                                  <m:r>
                                    <a:rPr lang="en-GB" sz="2400" i="1">
                                      <a:latin typeface="Cambria Math" panose="02040503050406030204" pitchFamily="18" charset="0"/>
                                    </a:rPr>
                                    <m:t>−</m:t>
                                  </m:r>
                                  <m:r>
                                    <a:rPr lang="en-GB" sz="2400" i="1">
                                      <a:latin typeface="Cambria Math" panose="02040503050406030204" pitchFamily="18" charset="0"/>
                                    </a:rPr>
                                    <m:t>𝑚𝑔</m:t>
                                  </m:r>
                                  <m:r>
                                    <a:rPr lang="en-GB" sz="2400" i="1">
                                      <a:latin typeface="Cambria Math" panose="02040503050406030204" pitchFamily="18" charset="0"/>
                                    </a:rPr>
                                    <m:t>𝜑</m:t>
                                  </m:r>
                                  <m:func>
                                    <m:funcPr>
                                      <m:ctrlPr>
                                        <a:rPr lang="en-US" sz="2400" i="1">
                                          <a:latin typeface="Cambria Math" panose="02040503050406030204" pitchFamily="18" charset="0"/>
                                        </a:rPr>
                                      </m:ctrlPr>
                                    </m:funcPr>
                                    <m:fName>
                                      <m:r>
                                        <a:rPr lang="en-GB" sz="2400" i="1">
                                          <a:latin typeface="Cambria Math" panose="02040503050406030204" pitchFamily="18" charset="0"/>
                                        </a:rPr>
                                        <m:t>𝑐𝑜𝑠</m:t>
                                      </m:r>
                                    </m:fName>
                                    <m:e>
                                      <m:sSub>
                                        <m:sSubPr>
                                          <m:ctrlPr>
                                            <a:rPr lang="en-US" sz="2400" i="1">
                                              <a:latin typeface="Cambria Math" panose="02040503050406030204" pitchFamily="18" charset="0"/>
                                            </a:rPr>
                                          </m:ctrlPr>
                                        </m:sSubPr>
                                        <m:e>
                                          <m:r>
                                            <a:rPr lang="en-GB" sz="2400" i="1">
                                              <a:latin typeface="Cambria Math" panose="02040503050406030204" pitchFamily="18" charset="0"/>
                                            </a:rPr>
                                            <m:t>𝜃</m:t>
                                          </m:r>
                                        </m:e>
                                        <m:sub>
                                          <m:r>
                                            <a:rPr lang="en-GB" sz="2400" i="1">
                                              <a:latin typeface="Cambria Math" panose="02040503050406030204" pitchFamily="18" charset="0"/>
                                            </a:rPr>
                                            <m:t>𝑒</m:t>
                                          </m:r>
                                        </m:sub>
                                      </m:sSub>
                                    </m:e>
                                  </m:func>
                                  <m:r>
                                    <a:rPr lang="en-GB" sz="2400" i="1">
                                      <a:latin typeface="Cambria Math" panose="02040503050406030204" pitchFamily="18" charset="0"/>
                                    </a:rPr>
                                    <m:t>−</m:t>
                                  </m:r>
                                  <m:r>
                                    <a:rPr lang="en-GB" sz="2400" i="1">
                                      <a:latin typeface="Cambria Math" panose="02040503050406030204" pitchFamily="18" charset="0"/>
                                    </a:rPr>
                                    <m:t>𝑚𝑔</m:t>
                                  </m:r>
                                  <m:r>
                                    <a:rPr lang="en-GB" sz="2400" i="1">
                                      <a:latin typeface="Cambria Math" panose="02040503050406030204" pitchFamily="18" charset="0"/>
                                    </a:rPr>
                                    <m:t>𝜓</m:t>
                                  </m:r>
                                  <m:func>
                                    <m:funcPr>
                                      <m:ctrlPr>
                                        <a:rPr lang="en-US" sz="2400" i="1">
                                          <a:latin typeface="Cambria Math" panose="02040503050406030204" pitchFamily="18" charset="0"/>
                                        </a:rPr>
                                      </m:ctrlPr>
                                    </m:funcPr>
                                    <m:fName>
                                      <m:r>
                                        <a:rPr lang="en-GB" sz="2400" i="1">
                                          <a:latin typeface="Cambria Math" panose="02040503050406030204" pitchFamily="18" charset="0"/>
                                        </a:rPr>
                                        <m:t>𝑠𝑖𝑛</m:t>
                                      </m:r>
                                    </m:fName>
                                    <m:e>
                                      <m:sSub>
                                        <m:sSubPr>
                                          <m:ctrlPr>
                                            <a:rPr lang="en-US" sz="2400" i="1">
                                              <a:latin typeface="Cambria Math" panose="02040503050406030204" pitchFamily="18" charset="0"/>
                                            </a:rPr>
                                          </m:ctrlPr>
                                        </m:sSubPr>
                                        <m:e>
                                          <m:r>
                                            <a:rPr lang="en-GB" sz="2400" i="1">
                                              <a:latin typeface="Cambria Math" panose="02040503050406030204" pitchFamily="18" charset="0"/>
                                            </a:rPr>
                                            <m:t>𝜃</m:t>
                                          </m:r>
                                        </m:e>
                                        <m:sub>
                                          <m:r>
                                            <a:rPr lang="en-GB" sz="2400" i="1">
                                              <a:latin typeface="Cambria Math" panose="02040503050406030204" pitchFamily="18" charset="0"/>
                                            </a:rPr>
                                            <m:t>𝑒</m:t>
                                          </m:r>
                                        </m:sub>
                                      </m:sSub>
                                    </m:e>
                                  </m:func>
                                </m:e>
                              </m:d>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𝑌</m:t>
                                      </m:r>
                                    </m:e>
                                    <m:sub>
                                      <m:r>
                                        <a:rPr lang="en-GB" sz="2400" i="1">
                                          <a:latin typeface="Cambria Math" panose="02040503050406030204" pitchFamily="18" charset="0"/>
                                        </a:rPr>
                                        <m:t>𝜉</m:t>
                                      </m:r>
                                    </m:sub>
                                  </m:sSub>
                                </m:e>
                                <m:lim>
                                  <m:r>
                                    <a:rPr lang="en-GB" sz="2400" i="1">
                                      <a:latin typeface="Cambria Math" panose="02040503050406030204" pitchFamily="18" charset="0"/>
                                    </a:rPr>
                                    <m:t>𝑜</m:t>
                                  </m:r>
                                </m:lim>
                              </m:limUpp>
                              <m:r>
                                <a:rPr lang="en-GB" sz="2400" i="1">
                                  <a:latin typeface="Cambria Math" panose="02040503050406030204" pitchFamily="18" charset="0"/>
                                </a:rPr>
                                <m:t>𝜉</m:t>
                              </m:r>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𝑌</m:t>
                                      </m:r>
                                    </m:e>
                                    <m:sub>
                                      <m:r>
                                        <a:rPr lang="en-GB" sz="2400" i="1">
                                          <a:latin typeface="Cambria Math" panose="02040503050406030204" pitchFamily="18" charset="0"/>
                                        </a:rPr>
                                        <m:t>𝜁</m:t>
                                      </m:r>
                                    </m:sub>
                                  </m:sSub>
                                </m:e>
                                <m:lim>
                                  <m:r>
                                    <a:rPr lang="en-GB" sz="2400" i="1">
                                      <a:latin typeface="Cambria Math" panose="02040503050406030204" pitchFamily="18" charset="0"/>
                                    </a:rPr>
                                    <m:t>𝑜</m:t>
                                  </m:r>
                                </m:lim>
                              </m:limUpp>
                              <m:r>
                                <a:rPr lang="en-GB" sz="2400" i="1">
                                  <a:latin typeface="Cambria Math" panose="02040503050406030204" pitchFamily="18" charset="0"/>
                                </a:rPr>
                                <m:t>𝜁</m:t>
                              </m:r>
                            </m:e>
                            <m:e>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𝐿</m:t>
                                      </m:r>
                                    </m:e>
                                    <m:sub>
                                      <m:r>
                                        <a:rPr lang="en-GB" sz="2400" i="1">
                                          <a:latin typeface="Cambria Math" panose="02040503050406030204" pitchFamily="18" charset="0"/>
                                        </a:rPr>
                                        <m:t>𝑣</m:t>
                                      </m:r>
                                    </m:sub>
                                  </m:sSub>
                                  <m:r>
                                    <a:rPr lang="en-GB" sz="2400" i="1">
                                      <a:latin typeface="Cambria Math" panose="02040503050406030204" pitchFamily="18" charset="0"/>
                                    </a:rPr>
                                    <m:t>𝑣</m:t>
                                  </m:r>
                                </m:e>
                                <m:lim>
                                  <m:r>
                                    <a:rPr lang="en-GB" sz="2400" i="1">
                                      <a:latin typeface="Cambria Math" panose="02040503050406030204" pitchFamily="18" charset="0"/>
                                    </a:rPr>
                                    <m:t>𝑜</m:t>
                                  </m:r>
                                </m:lim>
                              </m:limUpp>
                              <m:r>
                                <a:rPr lang="en-GB" sz="2400" i="1">
                                  <a:latin typeface="Cambria Math" panose="02040503050406030204" pitchFamily="18" charset="0"/>
                                </a:rPr>
                                <m:t>+</m:t>
                              </m:r>
                              <m:sSub>
                                <m:sSubPr>
                                  <m:ctrlPr>
                                    <a:rPr lang="en-US" sz="2400" i="1">
                                      <a:latin typeface="Cambria Math" panose="02040503050406030204" pitchFamily="18" charset="0"/>
                                    </a:rPr>
                                  </m:ctrlPr>
                                </m:sSubPr>
                                <m:e>
                                  <m:r>
                                    <a:rPr lang="en-GB" sz="2400" i="1">
                                      <a:latin typeface="Cambria Math" panose="02040503050406030204" pitchFamily="18" charset="0"/>
                                    </a:rPr>
                                    <m:t>𝐼</m:t>
                                  </m:r>
                                </m:e>
                                <m:sub>
                                  <m:r>
                                    <a:rPr lang="en-GB" sz="2400" i="1">
                                      <a:latin typeface="Cambria Math" panose="02040503050406030204" pitchFamily="18" charset="0"/>
                                    </a:rPr>
                                    <m:t>𝑥</m:t>
                                  </m:r>
                                </m:sub>
                              </m:sSub>
                              <m:acc>
                                <m:accPr>
                                  <m:chr m:val="̇"/>
                                  <m:ctrlPr>
                                    <a:rPr lang="en-US" sz="2400" i="1">
                                      <a:latin typeface="Cambria Math" panose="02040503050406030204" pitchFamily="18" charset="0"/>
                                    </a:rPr>
                                  </m:ctrlPr>
                                </m:accPr>
                                <m:e>
                                  <m:r>
                                    <a:rPr lang="en-GB" sz="2400" i="1">
                                      <a:latin typeface="Cambria Math" panose="02040503050406030204" pitchFamily="18" charset="0"/>
                                    </a:rPr>
                                    <m:t>𝑝</m:t>
                                  </m:r>
                                </m:e>
                              </m:acc>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𝐿</m:t>
                                      </m:r>
                                    </m:e>
                                    <m:sub>
                                      <m:r>
                                        <a:rPr lang="en-GB" sz="2400" i="1">
                                          <a:latin typeface="Cambria Math" panose="02040503050406030204" pitchFamily="18" charset="0"/>
                                        </a:rPr>
                                        <m:t>𝑝</m:t>
                                      </m:r>
                                    </m:sub>
                                  </m:sSub>
                                  <m:r>
                                    <a:rPr lang="en-GB" sz="2400" i="1">
                                      <a:latin typeface="Cambria Math" panose="02040503050406030204" pitchFamily="18" charset="0"/>
                                    </a:rPr>
                                    <m:t>𝑝</m:t>
                                  </m:r>
                                </m:e>
                                <m:lim>
                                  <m:r>
                                    <a:rPr lang="en-GB" sz="2400" i="1">
                                      <a:latin typeface="Cambria Math" panose="02040503050406030204" pitchFamily="18" charset="0"/>
                                    </a:rPr>
                                    <m:t>𝑜</m:t>
                                  </m:r>
                                </m:lim>
                              </m:limUpp>
                              <m:r>
                                <a:rPr lang="en-GB" sz="2400" i="1">
                                  <a:latin typeface="Cambria Math" panose="02040503050406030204" pitchFamily="18" charset="0"/>
                                </a:rPr>
                                <m:t>−</m:t>
                              </m:r>
                              <m:sSub>
                                <m:sSubPr>
                                  <m:ctrlPr>
                                    <a:rPr lang="en-US" sz="2400" i="1">
                                      <a:latin typeface="Cambria Math" panose="02040503050406030204" pitchFamily="18" charset="0"/>
                                    </a:rPr>
                                  </m:ctrlPr>
                                </m:sSubPr>
                                <m:e>
                                  <m:r>
                                    <a:rPr lang="en-GB" sz="2400" i="1">
                                      <a:latin typeface="Cambria Math" panose="02040503050406030204" pitchFamily="18" charset="0"/>
                                    </a:rPr>
                                    <m:t>𝐼</m:t>
                                  </m:r>
                                </m:e>
                                <m:sub>
                                  <m:r>
                                    <a:rPr lang="en-GB" sz="2400" i="1">
                                      <a:latin typeface="Cambria Math" panose="02040503050406030204" pitchFamily="18" charset="0"/>
                                    </a:rPr>
                                    <m:t>𝑥𝑧</m:t>
                                  </m:r>
                                </m:sub>
                              </m:sSub>
                              <m:acc>
                                <m:accPr>
                                  <m:chr m:val="̇"/>
                                  <m:ctrlPr>
                                    <a:rPr lang="en-US" sz="2400" i="1">
                                      <a:latin typeface="Cambria Math" panose="02040503050406030204" pitchFamily="18" charset="0"/>
                                    </a:rPr>
                                  </m:ctrlPr>
                                </m:accPr>
                                <m:e>
                                  <m:r>
                                    <a:rPr lang="en-GB" sz="2400" i="1">
                                      <a:latin typeface="Cambria Math" panose="02040503050406030204" pitchFamily="18" charset="0"/>
                                    </a:rPr>
                                    <m:t>𝑟</m:t>
                                  </m:r>
                                </m:e>
                              </m:acc>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𝐿</m:t>
                                      </m:r>
                                    </m:e>
                                    <m:sub>
                                      <m:r>
                                        <a:rPr lang="en-GB" sz="2400" i="1">
                                          <a:latin typeface="Cambria Math" panose="02040503050406030204" pitchFamily="18" charset="0"/>
                                        </a:rPr>
                                        <m:t>𝑟</m:t>
                                      </m:r>
                                    </m:sub>
                                  </m:sSub>
                                </m:e>
                                <m:lim>
                                  <m:r>
                                    <a:rPr lang="en-GB" sz="2400" i="1">
                                      <a:latin typeface="Cambria Math" panose="02040503050406030204" pitchFamily="18" charset="0"/>
                                    </a:rPr>
                                    <m:t>𝑜</m:t>
                                  </m:r>
                                </m:lim>
                              </m:limUpp>
                              <m:r>
                                <a:rPr lang="en-GB" sz="2400" i="1">
                                  <a:latin typeface="Cambria Math" panose="02040503050406030204" pitchFamily="18" charset="0"/>
                                </a:rPr>
                                <m:t>𝑟</m:t>
                              </m:r>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𝐿</m:t>
                                      </m:r>
                                    </m:e>
                                    <m:sub>
                                      <m:r>
                                        <a:rPr lang="en-GB" sz="2400" i="1">
                                          <a:latin typeface="Cambria Math" panose="02040503050406030204" pitchFamily="18" charset="0"/>
                                        </a:rPr>
                                        <m:t>𝜉</m:t>
                                      </m:r>
                                    </m:sub>
                                  </m:sSub>
                                </m:e>
                                <m:lim>
                                  <m:r>
                                    <a:rPr lang="en-GB" sz="2400" i="1">
                                      <a:latin typeface="Cambria Math" panose="02040503050406030204" pitchFamily="18" charset="0"/>
                                    </a:rPr>
                                    <m:t>𝑜</m:t>
                                  </m:r>
                                </m:lim>
                              </m:limUpp>
                              <m:r>
                                <a:rPr lang="en-GB" sz="2400" i="1">
                                  <a:latin typeface="Cambria Math" panose="02040503050406030204" pitchFamily="18" charset="0"/>
                                </a:rPr>
                                <m:t>𝜉</m:t>
                              </m:r>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𝐿</m:t>
                                      </m:r>
                                    </m:e>
                                    <m:sub>
                                      <m:r>
                                        <a:rPr lang="en-GB" sz="2400" i="1">
                                          <a:latin typeface="Cambria Math" panose="02040503050406030204" pitchFamily="18" charset="0"/>
                                        </a:rPr>
                                        <m:t>𝜁</m:t>
                                      </m:r>
                                    </m:sub>
                                  </m:sSub>
                                </m:e>
                                <m:lim>
                                  <m:r>
                                    <a:rPr lang="en-GB" sz="2400" i="1">
                                      <a:latin typeface="Cambria Math" panose="02040503050406030204" pitchFamily="18" charset="0"/>
                                    </a:rPr>
                                    <m:t>𝑜</m:t>
                                  </m:r>
                                </m:lim>
                              </m:limUpp>
                              <m:r>
                                <a:rPr lang="en-GB" sz="2400" i="1">
                                  <a:latin typeface="Cambria Math" panose="02040503050406030204" pitchFamily="18" charset="0"/>
                                </a:rPr>
                                <m:t>𝜁</m:t>
                              </m:r>
                            </m:e>
                            <m:e>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𝑁</m:t>
                                      </m:r>
                                    </m:e>
                                    <m:sub>
                                      <m:r>
                                        <a:rPr lang="en-GB" sz="2400" i="1">
                                          <a:latin typeface="Cambria Math" panose="02040503050406030204" pitchFamily="18" charset="0"/>
                                        </a:rPr>
                                        <m:t>𝑣</m:t>
                                      </m:r>
                                    </m:sub>
                                  </m:sSub>
                                  <m:r>
                                    <a:rPr lang="en-GB" sz="2400" i="1">
                                      <a:latin typeface="Cambria Math" panose="02040503050406030204" pitchFamily="18" charset="0"/>
                                    </a:rPr>
                                    <m:t>𝑣</m:t>
                                  </m:r>
                                </m:e>
                                <m:lim>
                                  <m:r>
                                    <a:rPr lang="en-GB" sz="2400" i="1">
                                      <a:latin typeface="Cambria Math" panose="02040503050406030204" pitchFamily="18" charset="0"/>
                                    </a:rPr>
                                    <m:t>𝑜</m:t>
                                  </m:r>
                                </m:lim>
                              </m:limUpp>
                              <m:r>
                                <a:rPr lang="en-GB" sz="2400" i="1">
                                  <a:latin typeface="Cambria Math" panose="02040503050406030204" pitchFamily="18" charset="0"/>
                                </a:rPr>
                                <m:t>+</m:t>
                              </m:r>
                              <m:sSub>
                                <m:sSubPr>
                                  <m:ctrlPr>
                                    <a:rPr lang="en-US" sz="2400" i="1">
                                      <a:latin typeface="Cambria Math" panose="02040503050406030204" pitchFamily="18" charset="0"/>
                                    </a:rPr>
                                  </m:ctrlPr>
                                </m:sSubPr>
                                <m:e>
                                  <m:r>
                                    <a:rPr lang="en-GB" sz="2400" i="1">
                                      <a:latin typeface="Cambria Math" panose="02040503050406030204" pitchFamily="18" charset="0"/>
                                    </a:rPr>
                                    <m:t>𝐼</m:t>
                                  </m:r>
                                </m:e>
                                <m:sub>
                                  <m:r>
                                    <a:rPr lang="en-GB" sz="2400" i="1">
                                      <a:latin typeface="Cambria Math" panose="02040503050406030204" pitchFamily="18" charset="0"/>
                                    </a:rPr>
                                    <m:t>𝑥𝑧</m:t>
                                  </m:r>
                                </m:sub>
                              </m:sSub>
                              <m:acc>
                                <m:accPr>
                                  <m:chr m:val="̇"/>
                                  <m:ctrlPr>
                                    <a:rPr lang="en-US" sz="2400" i="1">
                                      <a:latin typeface="Cambria Math" panose="02040503050406030204" pitchFamily="18" charset="0"/>
                                    </a:rPr>
                                  </m:ctrlPr>
                                </m:accPr>
                                <m:e>
                                  <m:r>
                                    <a:rPr lang="en-GB" sz="2400" i="1">
                                      <a:latin typeface="Cambria Math" panose="02040503050406030204" pitchFamily="18" charset="0"/>
                                    </a:rPr>
                                    <m:t>𝑝</m:t>
                                  </m:r>
                                </m:e>
                              </m:acc>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𝑁</m:t>
                                      </m:r>
                                    </m:e>
                                    <m:sub>
                                      <m:r>
                                        <a:rPr lang="en-GB" sz="2400" i="1">
                                          <a:latin typeface="Cambria Math" panose="02040503050406030204" pitchFamily="18" charset="0"/>
                                        </a:rPr>
                                        <m:t>𝑝</m:t>
                                      </m:r>
                                    </m:sub>
                                  </m:sSub>
                                  <m:r>
                                    <a:rPr lang="en-GB" sz="2400" i="1">
                                      <a:latin typeface="Cambria Math" panose="02040503050406030204" pitchFamily="18" charset="0"/>
                                    </a:rPr>
                                    <m:t>𝑝</m:t>
                                  </m:r>
                                </m:e>
                                <m:lim>
                                  <m:r>
                                    <a:rPr lang="en-GB" sz="2400" i="1">
                                      <a:latin typeface="Cambria Math" panose="02040503050406030204" pitchFamily="18" charset="0"/>
                                    </a:rPr>
                                    <m:t>𝑜</m:t>
                                  </m:r>
                                </m:lim>
                              </m:limUpp>
                              <m:r>
                                <a:rPr lang="en-GB" sz="2400" i="1">
                                  <a:latin typeface="Cambria Math" panose="02040503050406030204" pitchFamily="18" charset="0"/>
                                </a:rPr>
                                <m:t>+</m:t>
                              </m:r>
                              <m:sSub>
                                <m:sSubPr>
                                  <m:ctrlPr>
                                    <a:rPr lang="en-US" sz="2400" i="1">
                                      <a:latin typeface="Cambria Math" panose="02040503050406030204" pitchFamily="18" charset="0"/>
                                    </a:rPr>
                                  </m:ctrlPr>
                                </m:sSubPr>
                                <m:e>
                                  <m:r>
                                    <a:rPr lang="en-GB" sz="2400" i="1">
                                      <a:latin typeface="Cambria Math" panose="02040503050406030204" pitchFamily="18" charset="0"/>
                                    </a:rPr>
                                    <m:t>𝐼</m:t>
                                  </m:r>
                                </m:e>
                                <m:sub>
                                  <m:r>
                                    <a:rPr lang="en-GB" sz="2400" i="1">
                                      <a:latin typeface="Cambria Math" panose="02040503050406030204" pitchFamily="18" charset="0"/>
                                    </a:rPr>
                                    <m:t>𝑧</m:t>
                                  </m:r>
                                </m:sub>
                              </m:sSub>
                              <m:acc>
                                <m:accPr>
                                  <m:chr m:val="̇"/>
                                  <m:ctrlPr>
                                    <a:rPr lang="en-US" sz="2400" i="1">
                                      <a:latin typeface="Cambria Math" panose="02040503050406030204" pitchFamily="18" charset="0"/>
                                    </a:rPr>
                                  </m:ctrlPr>
                                </m:accPr>
                                <m:e>
                                  <m:r>
                                    <a:rPr lang="en-GB" sz="2400" i="1">
                                      <a:latin typeface="Cambria Math" panose="02040503050406030204" pitchFamily="18" charset="0"/>
                                    </a:rPr>
                                    <m:t>𝑟</m:t>
                                  </m:r>
                                </m:e>
                              </m:acc>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𝑁</m:t>
                                      </m:r>
                                    </m:e>
                                    <m:sub>
                                      <m:r>
                                        <a:rPr lang="en-GB" sz="2400" i="1">
                                          <a:latin typeface="Cambria Math" panose="02040503050406030204" pitchFamily="18" charset="0"/>
                                        </a:rPr>
                                        <m:t>𝑟</m:t>
                                      </m:r>
                                    </m:sub>
                                  </m:sSub>
                                </m:e>
                                <m:lim>
                                  <m:r>
                                    <a:rPr lang="en-GB" sz="2400" i="1">
                                      <a:latin typeface="Cambria Math" panose="02040503050406030204" pitchFamily="18" charset="0"/>
                                    </a:rPr>
                                    <m:t>𝑜</m:t>
                                  </m:r>
                                </m:lim>
                              </m:limUpp>
                              <m:r>
                                <a:rPr lang="en-GB" sz="2400" i="1">
                                  <a:latin typeface="Cambria Math" panose="02040503050406030204" pitchFamily="18" charset="0"/>
                                </a:rPr>
                                <m:t>𝑟</m:t>
                              </m:r>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𝑁</m:t>
                                      </m:r>
                                    </m:e>
                                    <m:sub>
                                      <m:r>
                                        <a:rPr lang="en-GB" sz="2400" i="1">
                                          <a:latin typeface="Cambria Math" panose="02040503050406030204" pitchFamily="18" charset="0"/>
                                        </a:rPr>
                                        <m:t>𝜉</m:t>
                                      </m:r>
                                    </m:sub>
                                  </m:sSub>
                                </m:e>
                                <m:lim>
                                  <m:r>
                                    <a:rPr lang="en-GB" sz="2400" i="1">
                                      <a:latin typeface="Cambria Math" panose="02040503050406030204" pitchFamily="18" charset="0"/>
                                    </a:rPr>
                                    <m:t>𝑜</m:t>
                                  </m:r>
                                </m:lim>
                              </m:limUpp>
                              <m:r>
                                <a:rPr lang="en-GB" sz="2400" i="1">
                                  <a:latin typeface="Cambria Math" panose="02040503050406030204" pitchFamily="18" charset="0"/>
                                </a:rPr>
                                <m:t>𝜉</m:t>
                              </m:r>
                              <m:r>
                                <a:rPr lang="en-GB" sz="2400" i="1">
                                  <a:latin typeface="Cambria Math" panose="02040503050406030204" pitchFamily="18" charset="0"/>
                                </a:rPr>
                                <m:t>+</m:t>
                              </m:r>
                              <m:limUpp>
                                <m:limUppPr>
                                  <m:ctrlPr>
                                    <a:rPr lang="en-US" sz="2400" i="1">
                                      <a:latin typeface="Cambria Math" panose="02040503050406030204" pitchFamily="18" charset="0"/>
                                    </a:rPr>
                                  </m:ctrlPr>
                                </m:limUppPr>
                                <m:e>
                                  <m:sSub>
                                    <m:sSubPr>
                                      <m:ctrlPr>
                                        <a:rPr lang="en-US" sz="2400" i="1">
                                          <a:latin typeface="Cambria Math" panose="02040503050406030204" pitchFamily="18" charset="0"/>
                                        </a:rPr>
                                      </m:ctrlPr>
                                    </m:sSubPr>
                                    <m:e>
                                      <m:r>
                                        <a:rPr lang="en-GB" sz="2400" i="1">
                                          <a:latin typeface="Cambria Math" panose="02040503050406030204" pitchFamily="18" charset="0"/>
                                        </a:rPr>
                                        <m:t>𝑁</m:t>
                                      </m:r>
                                    </m:e>
                                    <m:sub>
                                      <m:r>
                                        <a:rPr lang="en-GB" sz="2400" i="1">
                                          <a:latin typeface="Cambria Math" panose="02040503050406030204" pitchFamily="18" charset="0"/>
                                        </a:rPr>
                                        <m:t>𝜁</m:t>
                                      </m:r>
                                    </m:sub>
                                  </m:sSub>
                                </m:e>
                                <m:lim>
                                  <m:r>
                                    <a:rPr lang="en-GB" sz="2400" i="1">
                                      <a:latin typeface="Cambria Math" panose="02040503050406030204" pitchFamily="18" charset="0"/>
                                    </a:rPr>
                                    <m:t>𝑜</m:t>
                                  </m:r>
                                </m:lim>
                              </m:limUpp>
                              <m:r>
                                <a:rPr lang="en-GB" sz="2400" i="1">
                                  <a:latin typeface="Cambria Math" panose="02040503050406030204" pitchFamily="18" charset="0"/>
                                </a:rPr>
                                <m:t>𝜁</m:t>
                              </m:r>
                            </m:e>
                          </m:eqArr>
                        </m:e>
                      </m:d>
                    </m:oMath>
                  </m:oMathPara>
                </a14:m>
                <a:endParaRPr lang="en-GB" sz="2400" dirty="0"/>
              </a:p>
              <a:p>
                <a:pPr marL="0" indent="0">
                  <a:buNone/>
                </a:pPr>
                <a:r>
                  <a:rPr lang="en-GB" dirty="0"/>
                  <a:t>….45</a:t>
                </a:r>
                <a:endParaRPr lang="en-US" dirty="0"/>
              </a:p>
              <a:p>
                <a:r>
                  <a:rPr lang="en-GB" dirty="0"/>
                  <a:t>Equations 45 are the most general form of the dimensional decoupled equations of lateral-directional asymmetric motion referred to aeroplane body axes.</a:t>
                </a:r>
                <a:endParaRPr lang="en-US" dirty="0"/>
              </a:p>
            </p:txBody>
          </p:sp>
        </mc:Choice>
        <mc:Fallback xmlns="">
          <p:sp>
            <p:nvSpPr>
              <p:cNvPr id="3" name="Content Placeholder 2">
                <a:extLst>
                  <a:ext uri="{FF2B5EF4-FFF2-40B4-BE49-F238E27FC236}">
                    <a16:creationId xmlns:a16="http://schemas.microsoft.com/office/drawing/2014/main" id="{98F0EC00-9331-48BA-92C6-71030B3BA435}"/>
                  </a:ext>
                </a:extLst>
              </p:cNvPr>
              <p:cNvSpPr>
                <a:spLocks noGrp="1" noRot="1" noChangeAspect="1" noMove="1" noResize="1" noEditPoints="1" noAdjustHandles="1" noChangeArrowheads="1" noChangeShapeType="1" noTextEdit="1"/>
              </p:cNvSpPr>
              <p:nvPr>
                <p:ph idx="1"/>
              </p:nvPr>
            </p:nvSpPr>
            <p:spPr>
              <a:xfrm>
                <a:off x="-1" y="673768"/>
                <a:ext cx="12031579" cy="5503195"/>
              </a:xfrm>
              <a:blipFill>
                <a:blip r:embed="rId2"/>
                <a:stretch>
                  <a:fillRect l="-1013" t="-1885" r="-1570"/>
                </a:stretch>
              </a:blipFill>
            </p:spPr>
            <p:txBody>
              <a:bodyPr/>
              <a:lstStyle/>
              <a:p>
                <a:r>
                  <a:rPr lang="en-US">
                    <a:noFill/>
                  </a:rPr>
                  <a:t> </a:t>
                </a:r>
              </a:p>
            </p:txBody>
          </p:sp>
        </mc:Fallback>
      </mc:AlternateContent>
    </p:spTree>
    <p:extLst>
      <p:ext uri="{BB962C8B-B14F-4D97-AF65-F5344CB8AC3E}">
        <p14:creationId xmlns:p14="http://schemas.microsoft.com/office/powerpoint/2010/main" val="4272842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424855D-1831-4113-B8D2-1CDAEE36B76D}"/>
                  </a:ext>
                </a:extLst>
              </p:cNvPr>
              <p:cNvSpPr>
                <a:spLocks noGrp="1"/>
              </p:cNvSpPr>
              <p:nvPr>
                <p:ph idx="1"/>
              </p:nvPr>
            </p:nvSpPr>
            <p:spPr>
              <a:xfrm>
                <a:off x="337930" y="238539"/>
                <a:ext cx="11668540" cy="6619461"/>
              </a:xfrm>
            </p:spPr>
            <p:txBody>
              <a:bodyPr>
                <a:normAutofit/>
              </a:bodyPr>
              <a:lstStyle/>
              <a:p>
                <a:r>
                  <a:rPr lang="en-GB" dirty="0"/>
                  <a:t>If it is assumed that the aeroplane is in level flight and the reference axes are wind or stability axes then, as before,</a:t>
                </a:r>
                <a:endParaRPr lang="en-US" dirty="0"/>
              </a:p>
              <a:p>
                <a:pPr marL="0" indent="0">
                  <a:buNone/>
                </a:pPr>
                <a:r>
                  <a:rPr lang="en-GB" dirty="0"/>
                  <a:t>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𝑒</m:t>
                        </m:r>
                      </m:sub>
                    </m:sSub>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𝑒</m:t>
                        </m:r>
                      </m:sub>
                    </m:sSub>
                    <m:r>
                      <a:rPr lang="en-GB" i="1">
                        <a:latin typeface="Cambria Math" panose="02040503050406030204" pitchFamily="18" charset="0"/>
                      </a:rPr>
                      <m:t>=0</m:t>
                    </m:r>
                  </m:oMath>
                </a14:m>
                <a:endParaRPr lang="en-US" dirty="0"/>
              </a:p>
              <a:p>
                <a:r>
                  <a:rPr lang="en-GB" dirty="0"/>
                  <a:t>And the equations simplify further to</a:t>
                </a:r>
                <a:endParaRPr lang="en-US" dirty="0"/>
              </a:p>
              <a:p>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GB" i="1">
                                <a:latin typeface="Cambria Math" panose="02040503050406030204" pitchFamily="18" charset="0"/>
                              </a:rPr>
                              <m:t>𝑚</m:t>
                            </m:r>
                            <m:acc>
                              <m:accPr>
                                <m:chr m:val="̇"/>
                                <m:ctrlPr>
                                  <a:rPr lang="en-US" i="1">
                                    <a:latin typeface="Cambria Math" panose="02040503050406030204" pitchFamily="18" charset="0"/>
                                  </a:rPr>
                                </m:ctrlPr>
                              </m:accPr>
                              <m:e>
                                <m:r>
                                  <a:rPr lang="en-GB" i="1">
                                    <a:latin typeface="Cambria Math" panose="02040503050406030204" pitchFamily="18" charset="0"/>
                                  </a:rPr>
                                  <m:t>𝑣</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𝑣</m:t>
                                    </m:r>
                                  </m:sub>
                                </m:sSub>
                              </m:e>
                              <m:lim>
                                <m:r>
                                  <a:rPr lang="en-GB" i="1">
                                    <a:latin typeface="Cambria Math" panose="02040503050406030204" pitchFamily="18" charset="0"/>
                                  </a:rPr>
                                  <m:t>𝑜</m:t>
                                </m:r>
                              </m:lim>
                            </m:limUpp>
                            <m:r>
                              <a:rPr lang="en-GB" i="1">
                                <a:latin typeface="Cambria Math" panose="02040503050406030204" pitchFamily="18" charset="0"/>
                              </a:rPr>
                              <m:t>𝑣</m:t>
                            </m:r>
                            <m:r>
                              <a:rPr lang="en-GB" i="1">
                                <a:latin typeface="Cambria Math" panose="02040503050406030204" pitchFamily="18" charset="0"/>
                              </a:rPr>
                              <m:t>−</m:t>
                            </m:r>
                            <m:r>
                              <a:rPr lang="en-GB" i="1">
                                <a:latin typeface="Cambria Math" panose="02040503050406030204" pitchFamily="18" charset="0"/>
                              </a:rPr>
                              <m:t>𝑝</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𝑝</m:t>
                                    </m:r>
                                  </m:sub>
                                </m:sSub>
                              </m:e>
                              <m:lim>
                                <m:r>
                                  <a:rPr lang="en-GB" i="1">
                                    <a:latin typeface="Cambria Math" panose="02040503050406030204" pitchFamily="18" charset="0"/>
                                  </a:rPr>
                                  <m:t>𝑜</m:t>
                                </m:r>
                              </m:lim>
                            </m:limUpp>
                            <m:r>
                              <a:rPr lang="en-GB" i="1">
                                <a:latin typeface="Cambria Math" panose="02040503050406030204" pitchFamily="18" charset="0"/>
                              </a:rPr>
                              <m:t>−</m:t>
                            </m:r>
                            <m:d>
                              <m:dPr>
                                <m:ctrlPr>
                                  <a:rPr lang="en-US" i="1">
                                    <a:latin typeface="Cambria Math" panose="02040503050406030204" pitchFamily="18" charset="0"/>
                                  </a:rPr>
                                </m:ctrlPr>
                              </m:dPr>
                              <m:e>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𝑟</m:t>
                                        </m:r>
                                      </m:sub>
                                    </m:sSub>
                                  </m:e>
                                  <m:lim>
                                    <m:r>
                                      <a:rPr lang="en-GB" i="1">
                                        <a:latin typeface="Cambria Math" panose="02040503050406030204" pitchFamily="18" charset="0"/>
                                      </a:rPr>
                                      <m:t>𝑜</m:t>
                                    </m:r>
                                  </m:lim>
                                </m:limUpp>
                                <m:r>
                                  <a:rPr lang="en-GB" i="1">
                                    <a:latin typeface="Cambria Math" panose="02040503050406030204" pitchFamily="18" charset="0"/>
                                  </a:rPr>
                                  <m:t>−</m:t>
                                </m:r>
                                <m:r>
                                  <a:rPr lang="en-GB" i="1">
                                    <a:latin typeface="Cambria Math" panose="02040503050406030204" pitchFamily="18" charset="0"/>
                                  </a:rPr>
                                  <m:t>𝑚</m:t>
                                </m:r>
                                <m:sSub>
                                  <m:sSubPr>
                                    <m:ctrlPr>
                                      <a:rPr lang="en-US" i="1">
                                        <a:latin typeface="Cambria Math" panose="02040503050406030204" pitchFamily="18" charset="0"/>
                                      </a:rPr>
                                    </m:ctrlPr>
                                  </m:sSubPr>
                                  <m:e>
                                    <m:r>
                                      <a:rPr lang="en-GB" i="1">
                                        <a:latin typeface="Cambria Math" panose="02040503050406030204" pitchFamily="18" charset="0"/>
                                      </a:rPr>
                                      <m:t>𝑈</m:t>
                                    </m:r>
                                  </m:e>
                                  <m:sub>
                                    <m:r>
                                      <a:rPr lang="en-GB" i="1">
                                        <a:latin typeface="Cambria Math" panose="02040503050406030204" pitchFamily="18" charset="0"/>
                                      </a:rPr>
                                      <m:t>𝑒</m:t>
                                    </m:r>
                                  </m:sub>
                                </m:sSub>
                              </m:e>
                            </m:d>
                            <m:r>
                              <a:rPr lang="en-GB" i="1">
                                <a:latin typeface="Cambria Math" panose="02040503050406030204" pitchFamily="18" charset="0"/>
                              </a:rPr>
                              <m:t>𝑟</m:t>
                            </m:r>
                            <m:r>
                              <a:rPr lang="en-GB" i="1">
                                <a:latin typeface="Cambria Math" panose="02040503050406030204" pitchFamily="18" charset="0"/>
                              </a:rPr>
                              <m:t>−</m:t>
                            </m:r>
                            <m:r>
                              <a:rPr lang="en-GB" i="1">
                                <a:latin typeface="Cambria Math" panose="02040503050406030204" pitchFamily="18" charset="0"/>
                              </a:rPr>
                              <m:t>𝑚𝑔</m:t>
                            </m:r>
                            <m:r>
                              <a:rPr lang="en-GB" i="1">
                                <a:latin typeface="Cambria Math" panose="02040503050406030204" pitchFamily="18" charset="0"/>
                              </a:rPr>
                              <m:t>𝜑</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𝜉</m:t>
                                    </m:r>
                                  </m:sub>
                                </m:sSub>
                              </m:e>
                              <m:lim>
                                <m:r>
                                  <a:rPr lang="en-GB" i="1">
                                    <a:latin typeface="Cambria Math" panose="02040503050406030204" pitchFamily="18" charset="0"/>
                                  </a:rPr>
                                  <m:t>𝑜</m:t>
                                </m:r>
                              </m:lim>
                            </m:limUpp>
                            <m:r>
                              <a:rPr lang="en-GB" i="1">
                                <a:latin typeface="Cambria Math" panose="02040503050406030204" pitchFamily="18" charset="0"/>
                              </a:rPr>
                              <m:t>𝜉</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𝜁</m:t>
                                    </m:r>
                                  </m:sub>
                                </m:sSub>
                              </m:e>
                              <m:lim>
                                <m:r>
                                  <a:rPr lang="en-GB" i="1">
                                    <a:latin typeface="Cambria Math" panose="02040503050406030204" pitchFamily="18" charset="0"/>
                                  </a:rPr>
                                  <m:t>𝑜</m:t>
                                </m:r>
                              </m:lim>
                            </m:limUpp>
                            <m:r>
                              <a:rPr lang="en-GB" i="1">
                                <a:latin typeface="Cambria Math" panose="02040503050406030204" pitchFamily="18" charset="0"/>
                              </a:rPr>
                              <m:t>𝜁</m:t>
                            </m:r>
                          </m:e>
                          <m:e>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𝑣</m:t>
                                    </m:r>
                                  </m:sub>
                                </m:sSub>
                                <m:r>
                                  <a:rPr lang="en-GB" i="1">
                                    <a:latin typeface="Cambria Math" panose="02040503050406030204" pitchFamily="18" charset="0"/>
                                  </a:rPr>
                                  <m:t>𝑣</m:t>
                                </m:r>
                              </m:e>
                              <m:lim>
                                <m:r>
                                  <a:rPr lang="en-GB" i="1">
                                    <a:latin typeface="Cambria Math" panose="02040503050406030204" pitchFamily="18" charset="0"/>
                                  </a:rPr>
                                  <m:t>𝑜</m:t>
                                </m:r>
                              </m:lim>
                            </m:limUpp>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acc>
                              <m:accPr>
                                <m:chr m:val="̇"/>
                                <m:ctrlPr>
                                  <a:rPr lang="en-US"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𝑝</m:t>
                                    </m:r>
                                  </m:sub>
                                </m:sSub>
                                <m:r>
                                  <a:rPr lang="en-GB" i="1">
                                    <a:latin typeface="Cambria Math" panose="02040503050406030204" pitchFamily="18" charset="0"/>
                                  </a:rPr>
                                  <m:t>𝑝</m:t>
                                </m:r>
                              </m:e>
                              <m:lim>
                                <m:r>
                                  <a:rPr lang="en-GB" i="1">
                                    <a:latin typeface="Cambria Math" panose="02040503050406030204" pitchFamily="18" charset="0"/>
                                  </a:rPr>
                                  <m:t>𝑜</m:t>
                                </m:r>
                              </m:lim>
                            </m:limUpp>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acc>
                              <m:accPr>
                                <m:chr m:val="̇"/>
                                <m:ctrlPr>
                                  <a:rPr lang="en-US" i="1">
                                    <a:latin typeface="Cambria Math" panose="02040503050406030204" pitchFamily="18" charset="0"/>
                                  </a:rPr>
                                </m:ctrlPr>
                              </m:accPr>
                              <m:e>
                                <m:r>
                                  <a:rPr lang="en-GB" i="1">
                                    <a:latin typeface="Cambria Math" panose="02040503050406030204" pitchFamily="18" charset="0"/>
                                  </a:rPr>
                                  <m:t>𝑟</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𝑟</m:t>
                                    </m:r>
                                  </m:sub>
                                </m:sSub>
                              </m:e>
                              <m:lim>
                                <m:r>
                                  <a:rPr lang="en-GB" i="1">
                                    <a:latin typeface="Cambria Math" panose="02040503050406030204" pitchFamily="18" charset="0"/>
                                  </a:rPr>
                                  <m:t>𝑜</m:t>
                                </m:r>
                              </m:lim>
                            </m:limUpp>
                            <m:r>
                              <a:rPr lang="en-GB" i="1">
                                <a:latin typeface="Cambria Math" panose="02040503050406030204" pitchFamily="18" charset="0"/>
                              </a:rPr>
                              <m:t>𝑟</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𝜉</m:t>
                                    </m:r>
                                  </m:sub>
                                </m:sSub>
                              </m:e>
                              <m:lim>
                                <m:r>
                                  <a:rPr lang="en-GB" i="1">
                                    <a:latin typeface="Cambria Math" panose="02040503050406030204" pitchFamily="18" charset="0"/>
                                  </a:rPr>
                                  <m:t>𝑜</m:t>
                                </m:r>
                              </m:lim>
                            </m:limUpp>
                            <m:r>
                              <a:rPr lang="en-GB" i="1">
                                <a:latin typeface="Cambria Math" panose="02040503050406030204" pitchFamily="18" charset="0"/>
                              </a:rPr>
                              <m:t>𝜉</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𝜁</m:t>
                                    </m:r>
                                  </m:sub>
                                </m:sSub>
                              </m:e>
                              <m:lim>
                                <m:r>
                                  <a:rPr lang="en-GB" i="1">
                                    <a:latin typeface="Cambria Math" panose="02040503050406030204" pitchFamily="18" charset="0"/>
                                  </a:rPr>
                                  <m:t>𝑜</m:t>
                                </m:r>
                              </m:lim>
                            </m:limUpp>
                            <m:r>
                              <a:rPr lang="en-GB" i="1">
                                <a:latin typeface="Cambria Math" panose="02040503050406030204" pitchFamily="18" charset="0"/>
                              </a:rPr>
                              <m:t>𝜁</m:t>
                            </m:r>
                          </m:e>
                          <m:e>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𝑣</m:t>
                                    </m:r>
                                  </m:sub>
                                </m:sSub>
                                <m:r>
                                  <a:rPr lang="en-GB" i="1">
                                    <a:latin typeface="Cambria Math" panose="02040503050406030204" pitchFamily="18" charset="0"/>
                                  </a:rPr>
                                  <m:t>𝑣</m:t>
                                </m:r>
                              </m:e>
                              <m:lim>
                                <m:r>
                                  <a:rPr lang="en-GB" i="1">
                                    <a:latin typeface="Cambria Math" panose="02040503050406030204" pitchFamily="18" charset="0"/>
                                  </a:rPr>
                                  <m:t>𝑜</m:t>
                                </m:r>
                              </m:lim>
                            </m:limUpp>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𝑥𝑧</m:t>
                                </m:r>
                              </m:sub>
                            </m:sSub>
                            <m:acc>
                              <m:accPr>
                                <m:chr m:val="̇"/>
                                <m:ctrlPr>
                                  <a:rPr lang="en-US"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𝑝</m:t>
                                    </m:r>
                                  </m:sub>
                                </m:sSub>
                                <m:r>
                                  <a:rPr lang="en-GB" i="1">
                                    <a:latin typeface="Cambria Math" panose="02040503050406030204" pitchFamily="18" charset="0"/>
                                  </a:rPr>
                                  <m:t>𝑝</m:t>
                                </m:r>
                              </m:e>
                              <m:lim>
                                <m:r>
                                  <a:rPr lang="en-GB" i="1">
                                    <a:latin typeface="Cambria Math" panose="02040503050406030204" pitchFamily="18" charset="0"/>
                                  </a:rPr>
                                  <m:t>𝑜</m:t>
                                </m:r>
                              </m:lim>
                            </m:limUpp>
                            <m:r>
                              <a:rPr lang="en-GB" i="1">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𝑧</m:t>
                                </m:r>
                              </m:sub>
                            </m:sSub>
                            <m:acc>
                              <m:accPr>
                                <m:chr m:val="̇"/>
                                <m:ctrlPr>
                                  <a:rPr lang="en-US" i="1">
                                    <a:latin typeface="Cambria Math" panose="02040503050406030204" pitchFamily="18" charset="0"/>
                                  </a:rPr>
                                </m:ctrlPr>
                              </m:accPr>
                              <m:e>
                                <m:r>
                                  <a:rPr lang="en-GB" i="1">
                                    <a:latin typeface="Cambria Math" panose="02040503050406030204" pitchFamily="18" charset="0"/>
                                  </a:rPr>
                                  <m:t>𝑟</m:t>
                                </m:r>
                              </m:e>
                            </m:acc>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𝑟</m:t>
                                    </m:r>
                                  </m:sub>
                                </m:sSub>
                              </m:e>
                              <m:lim>
                                <m:r>
                                  <a:rPr lang="en-GB" i="1">
                                    <a:latin typeface="Cambria Math" panose="02040503050406030204" pitchFamily="18" charset="0"/>
                                  </a:rPr>
                                  <m:t>𝑜</m:t>
                                </m:r>
                              </m:lim>
                            </m:limUpp>
                            <m:r>
                              <a:rPr lang="en-GB" i="1">
                                <a:latin typeface="Cambria Math" panose="02040503050406030204" pitchFamily="18" charset="0"/>
                              </a:rPr>
                              <m:t>𝑟</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𝜉</m:t>
                                    </m:r>
                                  </m:sub>
                                </m:sSub>
                              </m:e>
                              <m:lim>
                                <m:r>
                                  <a:rPr lang="en-GB" i="1">
                                    <a:latin typeface="Cambria Math" panose="02040503050406030204" pitchFamily="18" charset="0"/>
                                  </a:rPr>
                                  <m:t>𝑜</m:t>
                                </m:r>
                              </m:lim>
                            </m:limUpp>
                            <m:r>
                              <a:rPr lang="en-GB" i="1">
                                <a:latin typeface="Cambria Math" panose="02040503050406030204" pitchFamily="18" charset="0"/>
                              </a:rPr>
                              <m:t>𝜉</m:t>
                            </m:r>
                            <m:r>
                              <a:rPr lang="en-GB" i="1">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𝜁</m:t>
                                    </m:r>
                                  </m:sub>
                                </m:sSub>
                              </m:e>
                              <m:lim>
                                <m:r>
                                  <a:rPr lang="en-GB" i="1">
                                    <a:latin typeface="Cambria Math" panose="02040503050406030204" pitchFamily="18" charset="0"/>
                                  </a:rPr>
                                  <m:t>𝑜</m:t>
                                </m:r>
                              </m:lim>
                            </m:limUpp>
                            <m:r>
                              <a:rPr lang="en-GB" i="1">
                                <a:latin typeface="Cambria Math" panose="02040503050406030204" pitchFamily="18" charset="0"/>
                              </a:rPr>
                              <m:t>𝜁</m:t>
                            </m:r>
                          </m:e>
                        </m:eqArr>
                      </m:e>
                    </m:d>
                  </m:oMath>
                </a14:m>
                <a:r>
                  <a:rPr lang="en-GB" dirty="0"/>
                  <a:t>	…47</a:t>
                </a:r>
                <a:endParaRPr lang="en-US" dirty="0"/>
              </a:p>
              <a:p>
                <a:r>
                  <a:rPr lang="en-GB" dirty="0"/>
                  <a:t>Equations 42 represent the simplest possible form of the decoupled lateral-directional equations of motion.</a:t>
                </a:r>
              </a:p>
              <a:p>
                <a:r>
                  <a:rPr lang="en-GB" dirty="0"/>
                  <a:t>. As for the longitudinal equations of motion, further simplification is only generally possible when the numerical values of the coefficients in the equations are known since some coefficients are often negligibly small.</a:t>
                </a:r>
                <a:endParaRPr lang="en-US" dirty="0"/>
              </a:p>
            </p:txBody>
          </p:sp>
        </mc:Choice>
        <mc:Fallback xmlns="">
          <p:sp>
            <p:nvSpPr>
              <p:cNvPr id="3" name="Content Placeholder 2">
                <a:extLst>
                  <a:ext uri="{FF2B5EF4-FFF2-40B4-BE49-F238E27FC236}">
                    <a16:creationId xmlns:a16="http://schemas.microsoft.com/office/drawing/2014/main" id="{C424855D-1831-4113-B8D2-1CDAEE36B76D}"/>
                  </a:ext>
                </a:extLst>
              </p:cNvPr>
              <p:cNvSpPr>
                <a:spLocks noGrp="1" noRot="1" noChangeAspect="1" noMove="1" noResize="1" noEditPoints="1" noAdjustHandles="1" noChangeArrowheads="1" noChangeShapeType="1" noTextEdit="1"/>
              </p:cNvSpPr>
              <p:nvPr>
                <p:ph idx="1"/>
              </p:nvPr>
            </p:nvSpPr>
            <p:spPr>
              <a:xfrm>
                <a:off x="337930" y="238539"/>
                <a:ext cx="11668540" cy="6619461"/>
              </a:xfrm>
              <a:blipFill>
                <a:blip r:embed="rId2"/>
                <a:stretch>
                  <a:fillRect l="-940" t="-1473"/>
                </a:stretch>
              </a:blipFill>
            </p:spPr>
            <p:txBody>
              <a:bodyPr/>
              <a:lstStyle/>
              <a:p>
                <a:r>
                  <a:rPr lang="en-US">
                    <a:noFill/>
                  </a:rPr>
                  <a:t> </a:t>
                </a:r>
              </a:p>
            </p:txBody>
          </p:sp>
        </mc:Fallback>
      </mc:AlternateContent>
    </p:spTree>
    <p:extLst>
      <p:ext uri="{BB962C8B-B14F-4D97-AF65-F5344CB8AC3E}">
        <p14:creationId xmlns:p14="http://schemas.microsoft.com/office/powerpoint/2010/main" val="267465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272F8C-DC89-4C1D-8167-BAFF8F587C42}"/>
              </a:ext>
            </a:extLst>
          </p:cNvPr>
          <p:cNvSpPr>
            <a:spLocks noGrp="1"/>
          </p:cNvSpPr>
          <p:nvPr>
            <p:ph type="title"/>
          </p:nvPr>
        </p:nvSpPr>
        <p:spPr/>
        <p:txBody>
          <a:bodyPr/>
          <a:lstStyle/>
          <a:p>
            <a:r>
              <a:rPr lang="en-US" dirty="0"/>
              <a:t>Body Axes System</a:t>
            </a:r>
          </a:p>
        </p:txBody>
      </p:sp>
      <p:sp>
        <p:nvSpPr>
          <p:cNvPr id="3" name="Content Placeholder 2">
            <a:extLst>
              <a:ext uri="{FF2B5EF4-FFF2-40B4-BE49-F238E27FC236}">
                <a16:creationId xmlns="" xmlns:a16="http://schemas.microsoft.com/office/drawing/2014/main" id="{C7931849-E14C-4E21-BE5A-856777855639}"/>
              </a:ext>
            </a:extLst>
          </p:cNvPr>
          <p:cNvSpPr>
            <a:spLocks noGrp="1"/>
          </p:cNvSpPr>
          <p:nvPr>
            <p:ph idx="1"/>
          </p:nvPr>
        </p:nvSpPr>
        <p:spPr/>
        <p:txBody>
          <a:bodyPr/>
          <a:lstStyle/>
          <a:p>
            <a:pPr algn="just"/>
            <a:r>
              <a:rPr lang="en-GB" b="1" dirty="0"/>
              <a:t>Body axes</a:t>
            </a:r>
            <a:r>
              <a:rPr lang="en-GB" dirty="0"/>
              <a:t> is </a:t>
            </a:r>
            <a:r>
              <a:rPr lang="en-GB" dirty="0" smtClean="0"/>
              <a:t>usually </a:t>
            </a:r>
            <a:r>
              <a:rPr lang="en-GB" dirty="0"/>
              <a:t>define as a right-handed orthogonal axis system fixed in the aeroplane with the origin at the centre of gravity and constrained to move with the plane. </a:t>
            </a:r>
            <a:endParaRPr lang="en-US" dirty="0"/>
          </a:p>
          <a:p>
            <a:pPr algn="just"/>
            <a:r>
              <a:rPr lang="en-GB" dirty="0"/>
              <a:t>The </a:t>
            </a:r>
            <a:r>
              <a:rPr lang="en-GB" dirty="0" err="1"/>
              <a:t>x</a:t>
            </a:r>
            <a:r>
              <a:rPr lang="en-GB" baseline="-25000" dirty="0" err="1"/>
              <a:t>b</a:t>
            </a:r>
            <a:r>
              <a:rPr lang="en-GB" dirty="0"/>
              <a:t> axis is in the airplane line of symmetry and points out the nose of the airplane. The </a:t>
            </a:r>
            <a:r>
              <a:rPr lang="en-GB" dirty="0" err="1"/>
              <a:t>z</a:t>
            </a:r>
            <a:r>
              <a:rPr lang="en-GB" baseline="-25000" dirty="0" err="1"/>
              <a:t>b</a:t>
            </a:r>
            <a:r>
              <a:rPr lang="en-GB" dirty="0"/>
              <a:t> axis is in the plane of symmetry and points downward. The </a:t>
            </a:r>
            <a:r>
              <a:rPr lang="en-GB" dirty="0" err="1"/>
              <a:t>y</a:t>
            </a:r>
            <a:r>
              <a:rPr lang="en-GB" baseline="-25000" dirty="0" err="1"/>
              <a:t>b</a:t>
            </a:r>
            <a:r>
              <a:rPr lang="en-GB" dirty="0"/>
              <a:t> axis is perpendicular to the </a:t>
            </a:r>
            <a:r>
              <a:rPr lang="en-GB" dirty="0" err="1"/>
              <a:t>x</a:t>
            </a:r>
            <a:r>
              <a:rPr lang="en-GB" baseline="-25000" dirty="0" err="1"/>
              <a:t>b</a:t>
            </a:r>
            <a:r>
              <a:rPr lang="en-GB" dirty="0"/>
              <a:t> and </a:t>
            </a:r>
            <a:r>
              <a:rPr lang="en-GB" dirty="0" err="1"/>
              <a:t>z</a:t>
            </a:r>
            <a:r>
              <a:rPr lang="en-GB" baseline="-25000" dirty="0" err="1"/>
              <a:t>b</a:t>
            </a:r>
            <a:r>
              <a:rPr lang="en-GB" dirty="0"/>
              <a:t> axis and points out the right wing as shown in Figure 2a. </a:t>
            </a:r>
            <a:endParaRPr lang="en-US" dirty="0"/>
          </a:p>
          <a:p>
            <a:endParaRPr lang="en-US" dirty="0"/>
          </a:p>
        </p:txBody>
      </p:sp>
    </p:spTree>
    <p:extLst>
      <p:ext uri="{BB962C8B-B14F-4D97-AF65-F5344CB8AC3E}">
        <p14:creationId xmlns:p14="http://schemas.microsoft.com/office/powerpoint/2010/main" val="1693595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E3E39DD-F50E-4B52-9646-E77375121670}"/>
              </a:ext>
            </a:extLst>
          </p:cNvPr>
          <p:cNvSpPr>
            <a:spLocks noGrp="1"/>
          </p:cNvSpPr>
          <p:nvPr>
            <p:ph idx="1"/>
          </p:nvPr>
        </p:nvSpPr>
        <p:spPr>
          <a:xfrm>
            <a:off x="533400" y="521368"/>
            <a:ext cx="10515600" cy="4351338"/>
          </a:xfrm>
        </p:spPr>
        <p:txBody>
          <a:bodyPr/>
          <a:lstStyle/>
          <a:p>
            <a:r>
              <a:rPr lang="en-GB" dirty="0"/>
              <a:t>Figure 2a: Body Axes System</a:t>
            </a:r>
            <a:endParaRPr lang="en-US" dirty="0"/>
          </a:p>
          <a:p>
            <a:endParaRPr lang="en-US" dirty="0"/>
          </a:p>
        </p:txBody>
      </p:sp>
      <p:pic>
        <p:nvPicPr>
          <p:cNvPr id="4" name="Picture 3">
            <a:extLst>
              <a:ext uri="{FF2B5EF4-FFF2-40B4-BE49-F238E27FC236}">
                <a16:creationId xmlns="" xmlns:a16="http://schemas.microsoft.com/office/drawing/2014/main" id="{56EB6A0B-7654-4D74-9068-4F511DCA62C9}"/>
              </a:ext>
            </a:extLst>
          </p:cNvPr>
          <p:cNvPicPr/>
          <p:nvPr/>
        </p:nvPicPr>
        <p:blipFill rotWithShape="1">
          <a:blip r:embed="rId2">
            <a:extLst>
              <a:ext uri="{28A0092B-C50C-407E-A947-70E740481C1C}">
                <a14:useLocalDpi xmlns:a14="http://schemas.microsoft.com/office/drawing/2010/main" val="0"/>
              </a:ext>
            </a:extLst>
          </a:blip>
          <a:srcRect l="12799" t="8548" r="10397" b="13621"/>
          <a:stretch/>
        </p:blipFill>
        <p:spPr bwMode="auto">
          <a:xfrm>
            <a:off x="826166" y="930442"/>
            <a:ext cx="10515601" cy="54061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2792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3896</Words>
  <Application>Microsoft Office PowerPoint</Application>
  <PresentationFormat>Widescreen</PresentationFormat>
  <Paragraphs>255</Paragraphs>
  <Slides>79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Calibri Light</vt:lpstr>
      <vt:lpstr>Cambria Math</vt:lpstr>
      <vt:lpstr>Office Theme</vt:lpstr>
      <vt:lpstr>Equations of Motion</vt:lpstr>
      <vt:lpstr>Systems of Axes and Notation</vt:lpstr>
      <vt:lpstr>PowerPoint Presentation</vt:lpstr>
      <vt:lpstr>Axes Systems</vt:lpstr>
      <vt:lpstr>PowerPoint Presentation</vt:lpstr>
      <vt:lpstr>PowerPoint Presentation</vt:lpstr>
      <vt:lpstr>PowerPoint Presentation</vt:lpstr>
      <vt:lpstr>Body Axes System</vt:lpstr>
      <vt:lpstr>PowerPoint Presentation</vt:lpstr>
      <vt:lpstr>PowerPoint Presentation</vt:lpstr>
      <vt:lpstr>PowerPoint Presentation</vt:lpstr>
      <vt:lpstr>PowerPoint Presentation</vt:lpstr>
      <vt:lpstr>Stability, wind and aerodynamic Axes</vt:lpstr>
      <vt:lpstr>PowerPoint Presentation</vt:lpstr>
      <vt:lpstr>PowerPoint Presentation</vt:lpstr>
      <vt:lpstr>Choice of Axes</vt:lpstr>
      <vt:lpstr>PowerPoint Presentation</vt:lpstr>
      <vt:lpstr>Basic notation</vt:lpstr>
      <vt:lpstr>PowerPoint Presentation</vt:lpstr>
      <vt:lpstr>The equations of motion</vt:lpstr>
      <vt:lpstr>PowerPoint Presentation</vt:lpstr>
      <vt:lpstr>The components of inertial acceleration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Generalized Force Equation</vt:lpstr>
      <vt:lpstr>PowerPoint Presentation</vt:lpstr>
      <vt:lpstr>PowerPoint Presentation</vt:lpstr>
      <vt:lpstr>Generalized Moment Equations</vt:lpstr>
      <vt:lpstr>PowerPoint Presentation</vt:lpstr>
      <vt:lpstr>PowerPoint Presentation</vt:lpstr>
      <vt:lpstr>PowerPoint Presentation</vt:lpstr>
      <vt:lpstr>PowerPoint Presentation</vt:lpstr>
      <vt:lpstr>PowerPoint Presentation</vt:lpstr>
      <vt:lpstr>PowerPoint Presentation</vt:lpstr>
      <vt:lpstr>Disturbance Forces and Moments</vt:lpstr>
      <vt:lpstr>PowerPoint Presentation</vt:lpstr>
      <vt:lpstr>PowerPoint Presentation</vt:lpstr>
      <vt:lpstr>Linearized equations of motion</vt:lpstr>
      <vt:lpstr>PowerPoint Presentation</vt:lpstr>
      <vt:lpstr>PowerPoint Presentation</vt:lpstr>
      <vt:lpstr>PowerPoint Presentation</vt:lpstr>
      <vt:lpstr>Gravitational Terms</vt:lpstr>
      <vt:lpstr>PowerPoint Presentation</vt:lpstr>
      <vt:lpstr>PowerPoint Presentation</vt:lpstr>
      <vt:lpstr>PowerPoint Presentation</vt:lpstr>
      <vt:lpstr>PowerPoint Presentation</vt:lpstr>
      <vt:lpstr>Aerodynamic Terms</vt:lpstr>
      <vt:lpstr>PowerPoint Presentation</vt:lpstr>
      <vt:lpstr>PowerPoint Presentation</vt:lpstr>
      <vt:lpstr>PowerPoint Presentation</vt:lpstr>
      <vt:lpstr>PowerPoint Presentation</vt:lpstr>
      <vt:lpstr>PowerPoint Presentation</vt:lpstr>
      <vt:lpstr>Aerodynamic Control Terms</vt:lpstr>
      <vt:lpstr>PowerPoint Presentation</vt:lpstr>
      <vt:lpstr>Power Terms</vt:lpstr>
      <vt:lpstr>PowerPoint Presentation</vt:lpstr>
      <vt:lpstr>Equations of motion for small perturbation </vt:lpstr>
      <vt:lpstr>PowerPoint Presentation</vt:lpstr>
      <vt:lpstr>PowerPoint Presentation</vt:lpstr>
      <vt:lpstr>PowerPoint Presentation</vt:lpstr>
      <vt:lpstr>PowerPoint Presentation</vt:lpstr>
      <vt:lpstr>PowerPoint Presentation</vt:lpstr>
      <vt:lpstr>Longitudinal equations of motion</vt:lpstr>
      <vt:lpstr>PowerPoint Presentation</vt:lpstr>
      <vt:lpstr>PowerPoint Presentation</vt:lpstr>
      <vt:lpstr>PowerPoint Presentation</vt:lpstr>
      <vt:lpstr>Lateral-directional equations of motion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Equations of Motion</dc:title>
  <dc:creator>God'sable Aidam</dc:creator>
  <cp:lastModifiedBy>Eunice</cp:lastModifiedBy>
  <cp:revision>45</cp:revision>
  <dcterms:created xsi:type="dcterms:W3CDTF">2019-02-26T23:07:22Z</dcterms:created>
  <dcterms:modified xsi:type="dcterms:W3CDTF">2019-04-10T16:02:26Z</dcterms:modified>
</cp:coreProperties>
</file>